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PT Sans Narrow"/>
      <p:regular r:id="rId25"/>
      <p:bold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1" roundtripDataSignature="AMtx7mho4xvF2PtKKrwv42VXcs0zJ6I4S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Denny, Angelit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B9A208C-27C9-4B92-9E1D-84DCF3B114DC}">
  <a:tblStyle styleId="{9B9A208C-27C9-4B92-9E1D-84DCF3B114D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PTSansNarrow-bold.fntdata"/><Relationship Id="rId25" Type="http://schemas.openxmlformats.org/officeDocument/2006/relationships/font" Target="fonts/PTSansNarrow-regular.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font" Target="fonts/OpenSans-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customschemas.google.com/relationships/presentationmetadata" Target="metadata"/><Relationship Id="rId30" Type="http://schemas.openxmlformats.org/officeDocument/2006/relationships/font" Target="fonts/OpenSans-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3-15T21:12:23.620">
    <p:pos x="10" y="10"/>
    <p:text>slides 12, 13, and 14 should all flow with the project description in the previous slide and in chronilogical order.</p:text>
    <p:extLst>
      <p:ext uri="{C676402C-5697-4E1C-873F-D02D1690AC5C}">
        <p15:threadingInfo timeZoneBias="0"/>
      </p:ext>
      <p:ext uri="http://customooxmlschemas.google.com/">
        <go:slidesCustomData xmlns:go="http://customooxmlschemas.google.com/" commentPostId="AAAAJAcz2S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latin typeface="Cambria"/>
              <a:ea typeface="Cambria"/>
              <a:cs typeface="Cambria"/>
              <a:sym typeface="Cambria"/>
            </a:endParaRPr>
          </a:p>
          <a:p>
            <a:pPr indent="0" lvl="0" marL="0" rtl="0" algn="l">
              <a:lnSpc>
                <a:spcPct val="100000"/>
              </a:lnSpc>
              <a:spcBef>
                <a:spcPts val="0"/>
              </a:spcBef>
              <a:spcAft>
                <a:spcPts val="0"/>
              </a:spcAft>
              <a:buSzPts val="1100"/>
              <a:buNone/>
            </a:pPr>
            <a:r>
              <a:t/>
            </a:r>
            <a:endParaRPr sz="1400">
              <a:latin typeface="Cambria"/>
              <a:ea typeface="Cambria"/>
              <a:cs typeface="Cambria"/>
              <a:sym typeface="Cambri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5"/>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5"/>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5"/>
          <p:cNvGrpSpPr/>
          <p:nvPr/>
        </p:nvGrpSpPr>
        <p:grpSpPr>
          <a:xfrm>
            <a:off x="1004144" y="1022025"/>
            <a:ext cx="7136669" cy="152400"/>
            <a:chOff x="1346429" y="1011300"/>
            <a:chExt cx="6452100" cy="152400"/>
          </a:xfrm>
        </p:grpSpPr>
        <p:cxnSp>
          <p:nvCxnSpPr>
            <p:cNvPr id="13" name="Google Shape;13;p25"/>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5"/>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5"/>
          <p:cNvGrpSpPr/>
          <p:nvPr/>
        </p:nvGrpSpPr>
        <p:grpSpPr>
          <a:xfrm>
            <a:off x="1004151" y="3969100"/>
            <a:ext cx="7136669" cy="152400"/>
            <a:chOff x="1346435" y="3969088"/>
            <a:chExt cx="6452100" cy="152400"/>
          </a:xfrm>
        </p:grpSpPr>
        <p:cxnSp>
          <p:nvCxnSpPr>
            <p:cNvPr id="16" name="Google Shape;16;p25"/>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5"/>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5"/>
          <p:cNvSpPr txBox="1"/>
          <p:nvPr>
            <p:ph type="ctrTitle"/>
          </p:nvPr>
        </p:nvSpPr>
        <p:spPr>
          <a:xfrm>
            <a:off x="1004150" y="1751764"/>
            <a:ext cx="7136700" cy="102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9" name="Google Shape;19;p25"/>
          <p:cNvSpPr txBox="1"/>
          <p:nvPr>
            <p:ph idx="1" type="subTitle"/>
          </p:nvPr>
        </p:nvSpPr>
        <p:spPr>
          <a:xfrm>
            <a:off x="2137225" y="2850039"/>
            <a:ext cx="48705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34"/>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34"/>
          <p:cNvSpPr txBox="1"/>
          <p:nvPr>
            <p:ph hasCustomPrompt="1" type="title"/>
          </p:nvPr>
        </p:nvSpPr>
        <p:spPr>
          <a:xfrm>
            <a:off x="311700" y="1304850"/>
            <a:ext cx="8520600" cy="1538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34"/>
          <p:cNvSpPr txBox="1"/>
          <p:nvPr>
            <p:ph idx="1" type="body"/>
          </p:nvPr>
        </p:nvSpPr>
        <p:spPr>
          <a:xfrm>
            <a:off x="311700" y="2995650"/>
            <a:ext cx="85206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9" name="Google Shape;5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26"/>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2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4" name="Google Shape;24;p26"/>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5" name="Google Shape;25;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 name="Shape 26"/>
        <p:cNvGrpSpPr/>
        <p:nvPr/>
      </p:nvGrpSpPr>
      <p:grpSpPr>
        <a:xfrm>
          <a:off x="0" y="0"/>
          <a:ext cx="0" cy="0"/>
          <a:chOff x="0" y="0"/>
          <a:chExt cx="0" cy="0"/>
        </a:xfrm>
      </p:grpSpPr>
      <p:sp>
        <p:nvSpPr>
          <p:cNvPr id="27" name="Google Shape;27;p28"/>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 name="Google Shape;28;p2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29" name="Google Shape;29;p28"/>
          <p:cNvSpPr txBox="1"/>
          <p:nvPr>
            <p:ph type="title"/>
          </p:nvPr>
        </p:nvSpPr>
        <p:spPr>
          <a:xfrm>
            <a:off x="265500" y="1039675"/>
            <a:ext cx="4045200" cy="1675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0" name="Google Shape;30;p28"/>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1" name="Google Shape;31;p2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32" name="Google Shape;32;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27"/>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7"/>
          <p:cNvSpPr txBox="1"/>
          <p:nvPr>
            <p:ph type="title"/>
          </p:nvPr>
        </p:nvSpPr>
        <p:spPr>
          <a:xfrm>
            <a:off x="311700" y="814800"/>
            <a:ext cx="8571300" cy="942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p:txBody>
      </p:sp>
      <p:sp>
        <p:nvSpPr>
          <p:cNvPr id="36" name="Google Shape;36;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 name="Shape 37"/>
        <p:cNvGrpSpPr/>
        <p:nvPr/>
      </p:nvGrpSpPr>
      <p:grpSpPr>
        <a:xfrm>
          <a:off x="0" y="0"/>
          <a:ext cx="0" cy="0"/>
          <a:chOff x="0" y="0"/>
          <a:chExt cx="0" cy="0"/>
        </a:xfrm>
      </p:grpSpPr>
      <p:sp>
        <p:nvSpPr>
          <p:cNvPr id="38" name="Google Shape;38;p29"/>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39" name="Google Shape;39;p29"/>
          <p:cNvSpPr txBox="1"/>
          <p:nvPr>
            <p:ph idx="1" type="body"/>
          </p:nvPr>
        </p:nvSpPr>
        <p:spPr>
          <a:xfrm>
            <a:off x="311700" y="1266175"/>
            <a:ext cx="3999900" cy="33027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0" name="Google Shape;40;p29"/>
          <p:cNvSpPr txBox="1"/>
          <p:nvPr>
            <p:ph idx="2" type="body"/>
          </p:nvPr>
        </p:nvSpPr>
        <p:spPr>
          <a:xfrm>
            <a:off x="4832400" y="1266175"/>
            <a:ext cx="3999900" cy="33027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1" name="Google Shape;41;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30"/>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44" name="Google Shape;44;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 name="Shape 45"/>
        <p:cNvGrpSpPr/>
        <p:nvPr/>
      </p:nvGrpSpPr>
      <p:grpSpPr>
        <a:xfrm>
          <a:off x="0" y="0"/>
          <a:ext cx="0" cy="0"/>
          <a:chOff x="0" y="0"/>
          <a:chExt cx="0" cy="0"/>
        </a:xfrm>
      </p:grpSpPr>
      <p:sp>
        <p:nvSpPr>
          <p:cNvPr id="46" name="Google Shape;46;p3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7" name="Google Shape;47;p3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8" name="Google Shape;48;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9" name="Shape 49"/>
        <p:cNvGrpSpPr/>
        <p:nvPr/>
      </p:nvGrpSpPr>
      <p:grpSpPr>
        <a:xfrm>
          <a:off x="0" y="0"/>
          <a:ext cx="0" cy="0"/>
          <a:chOff x="0" y="0"/>
          <a:chExt cx="0" cy="0"/>
        </a:xfrm>
      </p:grpSpPr>
      <p:sp>
        <p:nvSpPr>
          <p:cNvPr id="50" name="Google Shape;50;p32"/>
          <p:cNvSpPr txBox="1"/>
          <p:nvPr>
            <p:ph type="title"/>
          </p:nvPr>
        </p:nvSpPr>
        <p:spPr>
          <a:xfrm>
            <a:off x="490250" y="526350"/>
            <a:ext cx="56136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2"/>
              </a:buClr>
              <a:buSzPts val="5400"/>
              <a:buNone/>
              <a:defRPr b="0" sz="5400">
                <a:solidFill>
                  <a:schemeClr val="dk2"/>
                </a:solidFill>
              </a:defRPr>
            </a:lvl1pPr>
            <a:lvl2pPr lvl="1" algn="l">
              <a:lnSpc>
                <a:spcPct val="100000"/>
              </a:lnSpc>
              <a:spcBef>
                <a:spcPts val="0"/>
              </a:spcBef>
              <a:spcAft>
                <a:spcPts val="0"/>
              </a:spcAft>
              <a:buClr>
                <a:schemeClr val="dk2"/>
              </a:buClr>
              <a:buSzPts val="5400"/>
              <a:buNone/>
              <a:defRPr b="0" sz="5400">
                <a:solidFill>
                  <a:schemeClr val="dk2"/>
                </a:solidFill>
              </a:defRPr>
            </a:lvl2pPr>
            <a:lvl3pPr lvl="2" algn="l">
              <a:lnSpc>
                <a:spcPct val="100000"/>
              </a:lnSpc>
              <a:spcBef>
                <a:spcPts val="0"/>
              </a:spcBef>
              <a:spcAft>
                <a:spcPts val="0"/>
              </a:spcAft>
              <a:buClr>
                <a:schemeClr val="dk2"/>
              </a:buClr>
              <a:buSzPts val="5400"/>
              <a:buNone/>
              <a:defRPr b="0" sz="5400">
                <a:solidFill>
                  <a:schemeClr val="dk2"/>
                </a:solidFill>
              </a:defRPr>
            </a:lvl3pPr>
            <a:lvl4pPr lvl="3" algn="l">
              <a:lnSpc>
                <a:spcPct val="100000"/>
              </a:lnSpc>
              <a:spcBef>
                <a:spcPts val="0"/>
              </a:spcBef>
              <a:spcAft>
                <a:spcPts val="0"/>
              </a:spcAft>
              <a:buClr>
                <a:schemeClr val="dk2"/>
              </a:buClr>
              <a:buSzPts val="5400"/>
              <a:buNone/>
              <a:defRPr b="0" sz="5400">
                <a:solidFill>
                  <a:schemeClr val="dk2"/>
                </a:solidFill>
              </a:defRPr>
            </a:lvl4pPr>
            <a:lvl5pPr lvl="4" algn="l">
              <a:lnSpc>
                <a:spcPct val="100000"/>
              </a:lnSpc>
              <a:spcBef>
                <a:spcPts val="0"/>
              </a:spcBef>
              <a:spcAft>
                <a:spcPts val="0"/>
              </a:spcAft>
              <a:buClr>
                <a:schemeClr val="dk2"/>
              </a:buClr>
              <a:buSzPts val="5400"/>
              <a:buNone/>
              <a:defRPr b="0" sz="5400">
                <a:solidFill>
                  <a:schemeClr val="dk2"/>
                </a:solidFill>
              </a:defRPr>
            </a:lvl5pPr>
            <a:lvl6pPr lvl="5" algn="l">
              <a:lnSpc>
                <a:spcPct val="100000"/>
              </a:lnSpc>
              <a:spcBef>
                <a:spcPts val="0"/>
              </a:spcBef>
              <a:spcAft>
                <a:spcPts val="0"/>
              </a:spcAft>
              <a:buClr>
                <a:schemeClr val="dk2"/>
              </a:buClr>
              <a:buSzPts val="5400"/>
              <a:buNone/>
              <a:defRPr b="0" sz="5400">
                <a:solidFill>
                  <a:schemeClr val="dk2"/>
                </a:solidFill>
              </a:defRPr>
            </a:lvl6pPr>
            <a:lvl7pPr lvl="6" algn="l">
              <a:lnSpc>
                <a:spcPct val="100000"/>
              </a:lnSpc>
              <a:spcBef>
                <a:spcPts val="0"/>
              </a:spcBef>
              <a:spcAft>
                <a:spcPts val="0"/>
              </a:spcAft>
              <a:buClr>
                <a:schemeClr val="dk2"/>
              </a:buClr>
              <a:buSzPts val="5400"/>
              <a:buNone/>
              <a:defRPr b="0" sz="5400">
                <a:solidFill>
                  <a:schemeClr val="dk2"/>
                </a:solidFill>
              </a:defRPr>
            </a:lvl7pPr>
            <a:lvl8pPr lvl="7" algn="l">
              <a:lnSpc>
                <a:spcPct val="100000"/>
              </a:lnSpc>
              <a:spcBef>
                <a:spcPts val="0"/>
              </a:spcBef>
              <a:spcAft>
                <a:spcPts val="0"/>
              </a:spcAft>
              <a:buClr>
                <a:schemeClr val="dk2"/>
              </a:buClr>
              <a:buSzPts val="5400"/>
              <a:buNone/>
              <a:defRPr b="0" sz="5400">
                <a:solidFill>
                  <a:schemeClr val="dk2"/>
                </a:solidFill>
              </a:defRPr>
            </a:lvl8pPr>
            <a:lvl9pPr lvl="8" algn="l">
              <a:lnSpc>
                <a:spcPct val="100000"/>
              </a:lnSpc>
              <a:spcBef>
                <a:spcPts val="0"/>
              </a:spcBef>
              <a:spcAft>
                <a:spcPts val="0"/>
              </a:spcAft>
              <a:buClr>
                <a:schemeClr val="dk2"/>
              </a:buClr>
              <a:buSzPts val="5400"/>
              <a:buNone/>
              <a:defRPr b="0" sz="5400">
                <a:solidFill>
                  <a:schemeClr val="dk2"/>
                </a:solidFill>
              </a:defRPr>
            </a:lvl9pPr>
          </a:lstStyle>
          <a:p/>
        </p:txBody>
      </p:sp>
      <p:sp>
        <p:nvSpPr>
          <p:cNvPr id="51" name="Google Shape;51;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33"/>
          <p:cNvSpPr txBox="1"/>
          <p:nvPr>
            <p:ph idx="1" type="body"/>
          </p:nvPr>
        </p:nvSpPr>
        <p:spPr>
          <a:xfrm>
            <a:off x="311700" y="4230725"/>
            <a:ext cx="5998800" cy="598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9pPr>
          </a:lstStyle>
          <a:p/>
        </p:txBody>
      </p:sp>
      <p:sp>
        <p:nvSpPr>
          <p:cNvPr id="7" name="Google Shape;7;p24"/>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Open Sans"/>
              <a:buChar char="●"/>
              <a:defRPr b="0" i="0" sz="1800" u="none" cap="none" strike="noStrike">
                <a:solidFill>
                  <a:schemeClr val="dk2"/>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2pPr>
            <a:lvl3pPr indent="-317500" lvl="2" marL="13716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3pPr>
            <a:lvl4pPr indent="-317500" lvl="3" marL="18288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4pPr>
            <a:lvl5pPr indent="-317500" lvl="4" marL="22860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5pPr>
            <a:lvl6pPr indent="-317500" lvl="5" marL="27432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6pPr>
            <a:lvl7pPr indent="-317500" lvl="6" marL="32004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7pPr>
            <a:lvl8pPr indent="-317500" lvl="7" marL="36576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8pPr>
            <a:lvl9pPr indent="-317500" lvl="8" marL="4114800" marR="0" rtl="0" algn="l">
              <a:lnSpc>
                <a:spcPct val="115000"/>
              </a:lnSpc>
              <a:spcBef>
                <a:spcPts val="1600"/>
              </a:spcBef>
              <a:spcAft>
                <a:spcPts val="160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9pPr>
          </a:lstStyle>
          <a:p/>
        </p:txBody>
      </p:sp>
      <p:sp>
        <p:nvSpPr>
          <p:cNvPr id="8" name="Google Shape;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lm.doe.gov/Rulison/2019%20Long-Term%20Hydrologic%20Monitoring%20Program%20Report%20for%20Rulison,%20Colorado,%20Site" TargetMode="External"/><Relationship Id="rId4" Type="http://schemas.openxmlformats.org/officeDocument/2006/relationships/hyperlink" Target="https://www.lm.doe.gov/Rulison/S23871_RUL_LTHMP_2018.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energy.gov/sites/prod/files/2020/05/f74/NVOFactSheet_0.pdf" TargetMode="External"/><Relationship Id="rId4" Type="http://schemas.openxmlformats.org/officeDocument/2006/relationships/hyperlink" Target="https://www.energy.gov/lm/sites/lm-sites?Regulatory-Driver=Nevada%20Offsites" TargetMode="External"/><Relationship Id="rId5" Type="http://schemas.openxmlformats.org/officeDocument/2006/relationships/hyperlink" Target="https://www.lm.doe.gov/2018LTS-Conference/contact.html" TargetMode="External"/><Relationship Id="rId6" Type="http://schemas.openxmlformats.org/officeDocument/2006/relationships/hyperlink" Target="http://www.precollegeuniversity.com/mentorship-%20environmental-scholars.php#:~:text=The%20MES%20Program%20is%20a,in%20the%20environmental%20science%20discipline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1"/>
          <p:cNvSpPr txBox="1"/>
          <p:nvPr>
            <p:ph type="ctrTitle"/>
          </p:nvPr>
        </p:nvSpPr>
        <p:spPr>
          <a:xfrm>
            <a:off x="394200" y="1549350"/>
            <a:ext cx="8355600" cy="1022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400"/>
              <a:buNone/>
            </a:pPr>
            <a:r>
              <a:rPr b="1" lang="en">
                <a:solidFill>
                  <a:srgbClr val="FFFFFF"/>
                </a:solidFill>
                <a:latin typeface="Times New Roman"/>
                <a:ea typeface="Times New Roman"/>
                <a:cs typeface="Times New Roman"/>
                <a:sym typeface="Times New Roman"/>
              </a:rPr>
              <a:t>NVOS Management</a:t>
            </a:r>
            <a:r>
              <a:rPr lang="en">
                <a:solidFill>
                  <a:srgbClr val="FFF2CC"/>
                </a:solidFill>
                <a:latin typeface="Times New Roman"/>
                <a:ea typeface="Times New Roman"/>
                <a:cs typeface="Times New Roman"/>
                <a:sym typeface="Times New Roman"/>
              </a:rPr>
              <a:t> </a:t>
            </a:r>
            <a:endParaRPr>
              <a:solidFill>
                <a:srgbClr val="FFF2CC"/>
              </a:solidFill>
              <a:latin typeface="Times New Roman"/>
              <a:ea typeface="Times New Roman"/>
              <a:cs typeface="Times New Roman"/>
              <a:sym typeface="Times New Roman"/>
            </a:endParaRPr>
          </a:p>
        </p:txBody>
      </p:sp>
      <p:sp>
        <p:nvSpPr>
          <p:cNvPr id="67" name="Google Shape;67;p1"/>
          <p:cNvSpPr txBox="1"/>
          <p:nvPr>
            <p:ph idx="1" type="subTitle"/>
          </p:nvPr>
        </p:nvSpPr>
        <p:spPr>
          <a:xfrm>
            <a:off x="2136750" y="2763589"/>
            <a:ext cx="48705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400"/>
              <a:buNone/>
            </a:pPr>
            <a:r>
              <a:rPr lang="en">
                <a:solidFill>
                  <a:srgbClr val="FFFFFF"/>
                </a:solidFill>
                <a:latin typeface="Cambria"/>
                <a:ea typeface="Cambria"/>
                <a:cs typeface="Cambria"/>
                <a:sym typeface="Cambria"/>
              </a:rPr>
              <a:t>Grand Junction, Colorado</a:t>
            </a:r>
            <a:endParaRPr>
              <a:solidFill>
                <a:srgbClr val="FFFFFF"/>
              </a:solidFill>
              <a:latin typeface="Cambria"/>
              <a:ea typeface="Cambria"/>
              <a:cs typeface="Cambria"/>
              <a:sym typeface="Cambria"/>
            </a:endParaRPr>
          </a:p>
          <a:p>
            <a:pPr indent="0" lvl="0" marL="0" rtl="0" algn="ctr">
              <a:lnSpc>
                <a:spcPct val="100000"/>
              </a:lnSpc>
              <a:spcBef>
                <a:spcPts val="0"/>
              </a:spcBef>
              <a:spcAft>
                <a:spcPts val="0"/>
              </a:spcAft>
              <a:buSzPts val="2400"/>
              <a:buNone/>
            </a:pPr>
            <a:r>
              <a:rPr lang="en">
                <a:solidFill>
                  <a:srgbClr val="FFFFFF"/>
                </a:solidFill>
                <a:latin typeface="Cambria"/>
                <a:ea typeface="Cambria"/>
                <a:cs typeface="Cambria"/>
                <a:sym typeface="Cambria"/>
              </a:rPr>
              <a:t>Department of Energy</a:t>
            </a:r>
            <a:endParaRPr>
              <a:solidFill>
                <a:srgbClr val="FFFFFF"/>
              </a:solidFill>
              <a:latin typeface="Cambria"/>
              <a:ea typeface="Cambria"/>
              <a:cs typeface="Cambria"/>
              <a:sym typeface="Cambria"/>
            </a:endParaRPr>
          </a:p>
          <a:p>
            <a:pPr indent="0" lvl="0" marL="0" rtl="0" algn="ctr">
              <a:lnSpc>
                <a:spcPct val="100000"/>
              </a:lnSpc>
              <a:spcBef>
                <a:spcPts val="0"/>
              </a:spcBef>
              <a:spcAft>
                <a:spcPts val="0"/>
              </a:spcAft>
              <a:buSzPts val="2400"/>
              <a:buNone/>
            </a:pPr>
            <a:r>
              <a:rPr lang="en">
                <a:solidFill>
                  <a:srgbClr val="FFFFFF"/>
                </a:solidFill>
                <a:latin typeface="Cambria"/>
                <a:ea typeface="Cambria"/>
                <a:cs typeface="Cambria"/>
                <a:sym typeface="Cambria"/>
              </a:rPr>
              <a:t>By Sierra Generette </a:t>
            </a:r>
            <a:endParaRPr>
              <a:solidFill>
                <a:srgbClr val="FFFFFF"/>
              </a:solidFill>
              <a:latin typeface="Cambria"/>
              <a:ea typeface="Cambria"/>
              <a:cs typeface="Cambria"/>
              <a:sym typeface="Cambria"/>
            </a:endParaRPr>
          </a:p>
          <a:p>
            <a:pPr indent="0" lvl="0" marL="0" rtl="0" algn="ctr">
              <a:lnSpc>
                <a:spcPct val="100000"/>
              </a:lnSpc>
              <a:spcBef>
                <a:spcPts val="0"/>
              </a:spcBef>
              <a:spcAft>
                <a:spcPts val="0"/>
              </a:spcAft>
              <a:buClr>
                <a:schemeClr val="dk1"/>
              </a:buClr>
              <a:buSzPts val="1100"/>
              <a:buFont typeface="Arial"/>
              <a:buNone/>
            </a:pPr>
            <a:r>
              <a:rPr lang="en">
                <a:solidFill>
                  <a:srgbClr val="FFFFFF"/>
                </a:solidFill>
                <a:latin typeface="Cambria"/>
                <a:ea typeface="Cambria"/>
                <a:cs typeface="Cambria"/>
                <a:sym typeface="Cambria"/>
              </a:rPr>
              <a:t> </a:t>
            </a:r>
            <a:endParaRPr>
              <a:solidFill>
                <a:srgbClr val="FFFFFF"/>
              </a:solidFill>
              <a:latin typeface="Cambria"/>
              <a:ea typeface="Cambria"/>
              <a:cs typeface="Cambria"/>
              <a:sym typeface="Cambria"/>
            </a:endParaRPr>
          </a:p>
          <a:p>
            <a:pPr indent="0" lvl="0" marL="0" rtl="0" algn="ctr">
              <a:lnSpc>
                <a:spcPct val="100000"/>
              </a:lnSpc>
              <a:spcBef>
                <a:spcPts val="0"/>
              </a:spcBef>
              <a:spcAft>
                <a:spcPts val="0"/>
              </a:spcAft>
              <a:buSzPts val="2400"/>
              <a:buNone/>
            </a:pPr>
            <a:r>
              <a:t/>
            </a:r>
            <a:endParaRPr b="1">
              <a:solidFill>
                <a:srgbClr val="FFEBBA"/>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latin typeface="Cambria"/>
                <a:ea typeface="Cambria"/>
                <a:cs typeface="Cambria"/>
                <a:sym typeface="Cambria"/>
              </a:rPr>
              <a:t>Project Description</a:t>
            </a:r>
            <a:endParaRPr>
              <a:latin typeface="Cambria"/>
              <a:ea typeface="Cambria"/>
              <a:cs typeface="Cambria"/>
              <a:sym typeface="Cambria"/>
            </a:endParaRPr>
          </a:p>
        </p:txBody>
      </p:sp>
      <p:sp>
        <p:nvSpPr>
          <p:cNvPr id="142" name="Google Shape;142;p12"/>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u="sng">
                <a:solidFill>
                  <a:srgbClr val="000000"/>
                </a:solidFill>
                <a:latin typeface="Times New Roman"/>
                <a:ea typeface="Times New Roman"/>
                <a:cs typeface="Times New Roman"/>
                <a:sym typeface="Times New Roman"/>
              </a:rPr>
              <a:t>Problem</a:t>
            </a:r>
            <a:endParaRPr u="sng">
              <a:solidFill>
                <a:srgbClr val="000000"/>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000000"/>
              </a:buClr>
              <a:buSzPts val="2200"/>
              <a:buChar char="●"/>
            </a:pPr>
            <a:r>
              <a:rPr lang="en" sz="1600">
                <a:solidFill>
                  <a:srgbClr val="000000"/>
                </a:solidFill>
                <a:latin typeface="Times New Roman"/>
                <a:ea typeface="Times New Roman"/>
                <a:cs typeface="Times New Roman"/>
                <a:sym typeface="Times New Roman"/>
              </a:rPr>
              <a:t>Within m</a:t>
            </a:r>
            <a:r>
              <a:rPr lang="en" sz="1600">
                <a:solidFill>
                  <a:srgbClr val="000000"/>
                </a:solidFill>
                <a:latin typeface="Times New Roman"/>
                <a:ea typeface="Times New Roman"/>
                <a:cs typeface="Times New Roman"/>
                <a:sym typeface="Times New Roman"/>
              </a:rPr>
              <a:t>anagement requirements and practices some </a:t>
            </a:r>
            <a:r>
              <a:rPr lang="en" sz="1600">
                <a:solidFill>
                  <a:srgbClr val="000000"/>
                </a:solidFill>
                <a:latin typeface="Times New Roman"/>
                <a:ea typeface="Times New Roman"/>
                <a:cs typeface="Times New Roman"/>
                <a:sym typeface="Times New Roman"/>
              </a:rPr>
              <a:t>obligations do not align with LM practices </a:t>
            </a:r>
            <a:endParaRPr sz="1600">
              <a:solidFill>
                <a:srgbClr val="000000"/>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000000"/>
              </a:buClr>
              <a:buSzPts val="2200"/>
              <a:buChar char="●"/>
            </a:pPr>
            <a:r>
              <a:rPr lang="en" sz="1600">
                <a:solidFill>
                  <a:srgbClr val="000000"/>
                </a:solidFill>
                <a:latin typeface="Times New Roman"/>
                <a:ea typeface="Times New Roman"/>
                <a:cs typeface="Times New Roman"/>
                <a:sym typeface="Times New Roman"/>
              </a:rPr>
              <a:t>Changes in personnel and the lack of thorough knowledge in management practices</a:t>
            </a:r>
            <a:endParaRPr sz="1600">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0"/>
              </a:spcAft>
              <a:buSzPts val="1800"/>
              <a:buNone/>
            </a:pPr>
            <a:r>
              <a:rPr lang="en" u="sng">
                <a:solidFill>
                  <a:srgbClr val="000000"/>
                </a:solidFill>
                <a:latin typeface="Times New Roman"/>
                <a:ea typeface="Times New Roman"/>
                <a:cs typeface="Times New Roman"/>
                <a:sym typeface="Times New Roman"/>
              </a:rPr>
              <a:t>Solution</a:t>
            </a:r>
            <a:endParaRPr u="sng">
              <a:solidFill>
                <a:srgbClr val="000000"/>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000000"/>
              </a:buClr>
              <a:buSzPts val="2200"/>
              <a:buChar char="●"/>
            </a:pPr>
            <a:r>
              <a:rPr lang="en" sz="1600">
                <a:solidFill>
                  <a:srgbClr val="000000"/>
                </a:solidFill>
                <a:latin typeface="Times New Roman"/>
                <a:ea typeface="Times New Roman"/>
                <a:cs typeface="Times New Roman"/>
                <a:sym typeface="Times New Roman"/>
              </a:rPr>
              <a:t>Site Management logs were created to include historical information that captures decisions, recommendations, and obligations made for each of the sites from 2006 to present</a:t>
            </a:r>
            <a:endParaRPr sz="1600">
              <a:solidFill>
                <a:srgbClr val="000000"/>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000000"/>
              </a:buClr>
              <a:buSzPts val="2200"/>
              <a:buChar char="●"/>
            </a:pPr>
            <a:r>
              <a:rPr lang="en" sz="1600">
                <a:solidFill>
                  <a:srgbClr val="000000"/>
                </a:solidFill>
                <a:latin typeface="Times New Roman"/>
                <a:ea typeface="Times New Roman"/>
                <a:cs typeface="Times New Roman"/>
                <a:sym typeface="Times New Roman"/>
              </a:rPr>
              <a:t>Ensures that LM is keeping track of management decisions for each of the sites for years to come</a:t>
            </a:r>
            <a:endParaRPr sz="22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5"/>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latin typeface="Cambria"/>
                <a:ea typeface="Cambria"/>
                <a:cs typeface="Cambria"/>
                <a:sym typeface="Cambria"/>
              </a:rPr>
              <a:t>Project Draft</a:t>
            </a:r>
            <a:endParaRPr>
              <a:latin typeface="Cambria"/>
              <a:ea typeface="Cambria"/>
              <a:cs typeface="Cambria"/>
              <a:sym typeface="Cambria"/>
            </a:endParaRPr>
          </a:p>
        </p:txBody>
      </p:sp>
      <p:sp>
        <p:nvSpPr>
          <p:cNvPr id="148" name="Google Shape;148;p15"/>
          <p:cNvSpPr txBox="1"/>
          <p:nvPr>
            <p:ph idx="1" type="body"/>
          </p:nvPr>
        </p:nvSpPr>
        <p:spPr>
          <a:xfrm>
            <a:off x="311700" y="1266325"/>
            <a:ext cx="4210800" cy="33027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Char char="●"/>
            </a:pPr>
            <a:r>
              <a:rPr lang="en" sz="1600">
                <a:solidFill>
                  <a:srgbClr val="000000"/>
                </a:solidFill>
                <a:latin typeface="Times New Roman"/>
                <a:ea typeface="Times New Roman"/>
                <a:cs typeface="Times New Roman"/>
                <a:sym typeface="Times New Roman"/>
              </a:rPr>
              <a:t>This basis of the project involved the Site Management logs that captured</a:t>
            </a:r>
            <a:endParaRPr sz="1600">
              <a:solidFill>
                <a:srgbClr val="000000"/>
              </a:solidFill>
              <a:latin typeface="Times New Roman"/>
              <a:ea typeface="Times New Roman"/>
              <a:cs typeface="Times New Roman"/>
              <a:sym typeface="Times New Roman"/>
            </a:endParaRPr>
          </a:p>
          <a:p>
            <a:pPr indent="-311150" lvl="1" marL="914400" rtl="0" algn="l">
              <a:lnSpc>
                <a:spcPct val="150000"/>
              </a:lnSpc>
              <a:spcBef>
                <a:spcPts val="0"/>
              </a:spcBef>
              <a:spcAft>
                <a:spcPts val="0"/>
              </a:spcAft>
              <a:buSzPts val="1300"/>
              <a:buChar char="○"/>
            </a:pPr>
            <a:r>
              <a:rPr lang="en" sz="1500">
                <a:solidFill>
                  <a:srgbClr val="000000"/>
                </a:solidFill>
                <a:latin typeface="Times New Roman"/>
                <a:ea typeface="Times New Roman"/>
                <a:cs typeface="Times New Roman"/>
                <a:sym typeface="Times New Roman"/>
              </a:rPr>
              <a:t>decisions</a:t>
            </a:r>
            <a:endParaRPr sz="1500">
              <a:solidFill>
                <a:srgbClr val="000000"/>
              </a:solidFill>
              <a:latin typeface="Times New Roman"/>
              <a:ea typeface="Times New Roman"/>
              <a:cs typeface="Times New Roman"/>
              <a:sym typeface="Times New Roman"/>
            </a:endParaRPr>
          </a:p>
          <a:p>
            <a:pPr indent="-311150" lvl="1" marL="914400" rtl="0" algn="l">
              <a:lnSpc>
                <a:spcPct val="150000"/>
              </a:lnSpc>
              <a:spcBef>
                <a:spcPts val="0"/>
              </a:spcBef>
              <a:spcAft>
                <a:spcPts val="0"/>
              </a:spcAft>
              <a:buSzPts val="1300"/>
              <a:buChar char="○"/>
            </a:pPr>
            <a:r>
              <a:rPr lang="en" sz="1500">
                <a:solidFill>
                  <a:srgbClr val="000000"/>
                </a:solidFill>
                <a:latin typeface="Times New Roman"/>
                <a:ea typeface="Times New Roman"/>
                <a:cs typeface="Times New Roman"/>
                <a:sym typeface="Times New Roman"/>
              </a:rPr>
              <a:t>recommendations</a:t>
            </a:r>
            <a:endParaRPr sz="1500">
              <a:solidFill>
                <a:srgbClr val="000000"/>
              </a:solidFill>
              <a:latin typeface="Times New Roman"/>
              <a:ea typeface="Times New Roman"/>
              <a:cs typeface="Times New Roman"/>
              <a:sym typeface="Times New Roman"/>
            </a:endParaRPr>
          </a:p>
          <a:p>
            <a:pPr indent="-311150" lvl="1" marL="914400" rtl="0" algn="l">
              <a:lnSpc>
                <a:spcPct val="150000"/>
              </a:lnSpc>
              <a:spcBef>
                <a:spcPts val="0"/>
              </a:spcBef>
              <a:spcAft>
                <a:spcPts val="0"/>
              </a:spcAft>
              <a:buSzPts val="1300"/>
              <a:buChar char="○"/>
            </a:pPr>
            <a:r>
              <a:rPr lang="en" sz="1500">
                <a:solidFill>
                  <a:srgbClr val="000000"/>
                </a:solidFill>
                <a:latin typeface="Times New Roman"/>
                <a:ea typeface="Times New Roman"/>
                <a:cs typeface="Times New Roman"/>
                <a:sym typeface="Times New Roman"/>
              </a:rPr>
              <a:t>obligations </a:t>
            </a:r>
            <a:endParaRPr sz="1500">
              <a:solidFill>
                <a:srgbClr val="000000"/>
              </a:solidFill>
              <a:latin typeface="Times New Roman"/>
              <a:ea typeface="Times New Roman"/>
              <a:cs typeface="Times New Roman"/>
              <a:sym typeface="Times New Roman"/>
            </a:endParaRPr>
          </a:p>
          <a:p>
            <a:pPr indent="-317500" lvl="0" marL="457200" rtl="0" algn="l">
              <a:lnSpc>
                <a:spcPct val="150000"/>
              </a:lnSpc>
              <a:spcBef>
                <a:spcPts val="0"/>
              </a:spcBef>
              <a:spcAft>
                <a:spcPts val="0"/>
              </a:spcAft>
              <a:buClr>
                <a:srgbClr val="000000"/>
              </a:buClr>
              <a:buSzPts val="1400"/>
              <a:buFont typeface="Times New Roman"/>
              <a:buChar char="●"/>
            </a:pPr>
            <a:r>
              <a:rPr lang="en" sz="1600">
                <a:solidFill>
                  <a:srgbClr val="000000"/>
                </a:solidFill>
                <a:latin typeface="Times New Roman"/>
                <a:ea typeface="Times New Roman"/>
                <a:cs typeface="Times New Roman"/>
                <a:sym typeface="Times New Roman"/>
              </a:rPr>
              <a:t>A drafted template of the site logs was created and reviewed</a:t>
            </a:r>
            <a:endParaRPr sz="1600">
              <a:solidFill>
                <a:srgbClr val="000000"/>
              </a:solidFill>
              <a:latin typeface="Times New Roman"/>
              <a:ea typeface="Times New Roman"/>
              <a:cs typeface="Times New Roman"/>
              <a:sym typeface="Times New Roman"/>
            </a:endParaRPr>
          </a:p>
        </p:txBody>
      </p:sp>
      <p:graphicFrame>
        <p:nvGraphicFramePr>
          <p:cNvPr id="149" name="Google Shape;149;p15"/>
          <p:cNvGraphicFramePr/>
          <p:nvPr/>
        </p:nvGraphicFramePr>
        <p:xfrm>
          <a:off x="4708000" y="1410250"/>
          <a:ext cx="3000000" cy="3000000"/>
        </p:xfrm>
        <a:graphic>
          <a:graphicData uri="http://schemas.openxmlformats.org/drawingml/2006/table">
            <a:tbl>
              <a:tblPr>
                <a:noFill/>
                <a:tableStyleId>{9B9A208C-27C9-4B92-9E1D-84DCF3B114DC}</a:tableStyleId>
              </a:tblPr>
              <a:tblGrid>
                <a:gridCol w="605775"/>
                <a:gridCol w="930500"/>
                <a:gridCol w="1272400"/>
                <a:gridCol w="1315625"/>
              </a:tblGrid>
              <a:tr h="506775">
                <a:tc gridSpan="4">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Gnome Coach</a:t>
                      </a:r>
                      <a:endParaRPr b="1"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hMerge="1"/>
                <a:tc hMerge="1"/>
                <a:tc hMerge="1"/>
              </a:tr>
              <a:tr h="289150">
                <a:tc>
                  <a:txBody>
                    <a:bodyPr/>
                    <a:lstStyle/>
                    <a:p>
                      <a:pPr indent="0" lvl="0" marL="0" marR="0" rtl="0" algn="l">
                        <a:lnSpc>
                          <a:spcPct val="107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Year</a:t>
                      </a:r>
                      <a:endParaRPr b="1"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 Summary</a:t>
                      </a:r>
                      <a:endParaRPr b="1"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Record Name</a:t>
                      </a:r>
                      <a:endParaRPr b="1"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Record Number</a:t>
                      </a:r>
                      <a:endParaRPr b="1"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r>
              <a:tr h="4592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2020</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2575">
                      <a:solidFill>
                        <a:srgbClr val="000000"/>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2575">
                      <a:solidFill>
                        <a:srgbClr val="000000"/>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2575">
                      <a:solidFill>
                        <a:srgbClr val="000000"/>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12575">
                      <a:solidFill>
                        <a:srgbClr val="000000"/>
                      </a:solidFill>
                      <a:prstDash val="solid"/>
                      <a:round/>
                      <a:headEnd len="sm" w="sm" type="none"/>
                      <a:tailEnd len="sm" w="sm" type="none"/>
                    </a:lnT>
                    <a:lnB cap="flat" cmpd="sng" w="9525">
                      <a:solidFill>
                        <a:srgbClr val="9E9E9E"/>
                      </a:solidFill>
                      <a:prstDash val="solid"/>
                      <a:round/>
                      <a:headEnd len="sm" w="sm" type="none"/>
                      <a:tailEnd len="sm" w="sm" type="none"/>
                    </a:lnB>
                  </a:tcPr>
                </a:tc>
              </a:tr>
              <a:tr h="4592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2019</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1397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2018</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latin typeface="Cambria"/>
                <a:ea typeface="Cambria"/>
                <a:cs typeface="Cambria"/>
                <a:sym typeface="Cambria"/>
              </a:rPr>
              <a:t>Site Log (Example 1)</a:t>
            </a:r>
            <a:endParaRPr>
              <a:latin typeface="Cambria"/>
              <a:ea typeface="Cambria"/>
              <a:cs typeface="Cambria"/>
              <a:sym typeface="Cambria"/>
            </a:endParaRPr>
          </a:p>
        </p:txBody>
      </p:sp>
      <p:graphicFrame>
        <p:nvGraphicFramePr>
          <p:cNvPr id="155" name="Google Shape;155;p16"/>
          <p:cNvGraphicFramePr/>
          <p:nvPr/>
        </p:nvGraphicFramePr>
        <p:xfrm>
          <a:off x="946950" y="1076225"/>
          <a:ext cx="3000000" cy="3000000"/>
        </p:xfrm>
        <a:graphic>
          <a:graphicData uri="http://schemas.openxmlformats.org/drawingml/2006/table">
            <a:tbl>
              <a:tblPr>
                <a:noFill/>
                <a:tableStyleId>{9B9A208C-27C9-4B92-9E1D-84DCF3B114DC}</a:tableStyleId>
              </a:tblPr>
              <a:tblGrid>
                <a:gridCol w="508725"/>
                <a:gridCol w="5588775"/>
                <a:gridCol w="1629075"/>
              </a:tblGrid>
              <a:tr h="289150">
                <a:tc gridSpan="3">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Rulison</a:t>
                      </a:r>
                      <a:endParaRPr b="1"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hMerge="1"/>
                <a:tc hMerge="1"/>
              </a:tr>
              <a:tr h="418825">
                <a:tc>
                  <a:txBody>
                    <a:bodyPr/>
                    <a:lstStyle/>
                    <a:p>
                      <a:pPr indent="0" lvl="0" marL="0" marR="0" rtl="0" algn="l">
                        <a:lnSpc>
                          <a:spcPct val="107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Year</a:t>
                      </a:r>
                      <a:endParaRPr b="1"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 Summary</a:t>
                      </a:r>
                      <a:endParaRPr b="1"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Record Name</a:t>
                      </a:r>
                      <a:endParaRPr b="1"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r>
              <a:tr h="775175">
                <a:tc>
                  <a:txBody>
                    <a:bodyPr/>
                    <a:lstStyle/>
                    <a:p>
                      <a:pPr indent="0" lvl="0" marL="0" marR="0" rtl="0" algn="l">
                        <a:lnSpc>
                          <a:spcPct val="115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2020</a:t>
                      </a:r>
                      <a:endParaRPr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500"/>
                        <a:buFont typeface="Arial"/>
                        <a:buNone/>
                      </a:pPr>
                      <a:r>
                        <a:rPr lang="en" sz="500" u="none" cap="none" strike="noStrike">
                          <a:latin typeface="Cambria"/>
                          <a:ea typeface="Cambria"/>
                          <a:cs typeface="Cambria"/>
                          <a:sym typeface="Cambria"/>
                        </a:rPr>
                        <a:t> </a:t>
                      </a:r>
                      <a:r>
                        <a:rPr lang="en" sz="900" u="none" cap="none" strike="noStrike">
                          <a:latin typeface="Cambria"/>
                          <a:ea typeface="Cambria"/>
                          <a:cs typeface="Cambria"/>
                          <a:sym typeface="Cambria"/>
                        </a:rPr>
                        <a:t>Enclosed is the final Rulison Monitoring Plan, Revision 1, for the Rulison, Colorado, Site. The plan outlines LM’s strategy for monitoring natural gas wells within 1-mile of the Rulison, Colorado, Site. It has also been revised to address review comments received by the Colorado Oil and Gas Conservation Commission. </a:t>
                      </a:r>
                      <a:endParaRPr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latin typeface="Cambria"/>
                          <a:ea typeface="Cambria"/>
                          <a:cs typeface="Cambria"/>
                          <a:sym typeface="Cambria"/>
                        </a:rPr>
                        <a:t>Rulison Monitoring Plan, Revision 1 (Letter)</a:t>
                      </a:r>
                      <a:endParaRPr sz="600" u="none" cap="none" strike="noStrike">
                        <a:latin typeface="Cambria"/>
                        <a:ea typeface="Cambria"/>
                        <a:cs typeface="Cambria"/>
                        <a:sym typeface="Cambria"/>
                      </a:endParaRPr>
                    </a:p>
                    <a:p>
                      <a:pPr indent="0" lvl="0" marL="0" marR="0" rtl="0" algn="ctr">
                        <a:lnSpc>
                          <a:spcPct val="115000"/>
                        </a:lnSpc>
                        <a:spcBef>
                          <a:spcPts val="120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r>
              <a:tr h="712850">
                <a:tc>
                  <a:txBody>
                    <a:bodyPr/>
                    <a:lstStyle/>
                    <a:p>
                      <a:pPr indent="0" lvl="0" marL="0" marR="0" rtl="0" algn="l">
                        <a:lnSpc>
                          <a:spcPct val="115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2019</a:t>
                      </a:r>
                      <a:endParaRPr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latin typeface="Cambria"/>
                          <a:ea typeface="Cambria"/>
                          <a:cs typeface="Cambria"/>
                          <a:sym typeface="Cambria"/>
                        </a:rPr>
                        <a:t>The detection of tritium at concentrations of 8.6, 12.6, and 14.1 pCi/L in the samples collected from the Cary Weldon House, Morrisania Ranch, and Potter Ranch, respectively, is consistent with tritium concentrations in precipitation that resulted from above ground nuclear tests and is not attributed to the Rulison underground nuclear test.</a:t>
                      </a:r>
                      <a:endParaRPr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uFill>
                            <a:noFill/>
                          </a:uFill>
                          <a:latin typeface="Cambria"/>
                          <a:ea typeface="Cambria"/>
                          <a:cs typeface="Cambria"/>
                          <a:sym typeface="Cambria"/>
                          <a:hlinkClick r:id="rId3"/>
                        </a:rPr>
                        <a:t>2019 Long-Term Hydrologic Monitoring Program Report for Rulison, Colorado, Site</a:t>
                      </a:r>
                      <a:endParaRPr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r>
              <a:tr h="786200">
                <a:tc>
                  <a:txBody>
                    <a:bodyPr/>
                    <a:lstStyle/>
                    <a:p>
                      <a:pPr indent="0" lvl="0" marL="0" marR="0" rtl="0" algn="l">
                        <a:lnSpc>
                          <a:spcPct val="115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2018</a:t>
                      </a:r>
                      <a:endParaRPr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latin typeface="Cambria"/>
                          <a:ea typeface="Cambria"/>
                          <a:cs typeface="Cambria"/>
                          <a:sym typeface="Cambria"/>
                        </a:rPr>
                        <a:t>It was recommended to continue annual monitoring activities (sampling and measuring water levels) and reporting as prescribed in the 2014 Data Acquisition Plan</a:t>
                      </a:r>
                      <a:endParaRPr sz="9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en" sz="900" u="none" cap="none" strike="noStrike">
                          <a:uFill>
                            <a:noFill/>
                          </a:uFill>
                          <a:latin typeface="Cambria"/>
                          <a:ea typeface="Cambria"/>
                          <a:cs typeface="Cambria"/>
                          <a:sym typeface="Cambria"/>
                          <a:hlinkClick r:id="rId4"/>
                        </a:rPr>
                        <a:t>2018 Long-Term Hydrologic Monitoring Program Report for Rulison, Colorado, Site</a:t>
                      </a:r>
                      <a:endParaRPr sz="600" u="none" cap="none" strike="noStrike">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68575" marL="68575">
                    <a:lnL cap="flat" cmpd="sng" w="12575">
                      <a:solidFill>
                        <a:srgbClr val="000000"/>
                      </a:solidFill>
                      <a:prstDash val="solid"/>
                      <a:round/>
                      <a:headEnd len="sm" w="sm" type="none"/>
                      <a:tailEnd len="sm" w="sm" type="none"/>
                    </a:lnL>
                    <a:lnR cap="flat" cmpd="sng" w="12575">
                      <a:solidFill>
                        <a:srgbClr val="000000"/>
                      </a:solidFill>
                      <a:prstDash val="solid"/>
                      <a:round/>
                      <a:headEnd len="sm" w="sm" type="none"/>
                      <a:tailEnd len="sm" w="sm" type="none"/>
                    </a:lnR>
                    <a:lnT cap="flat" cmpd="sng" w="12575">
                      <a:solidFill>
                        <a:srgbClr val="000000"/>
                      </a:solidFill>
                      <a:prstDash val="solid"/>
                      <a:round/>
                      <a:headEnd len="sm" w="sm" type="none"/>
                      <a:tailEnd len="sm" w="sm" type="none"/>
                    </a:lnT>
                    <a:lnB cap="flat" cmpd="sng" w="12575">
                      <a:solidFill>
                        <a:srgbClr val="000000"/>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8"/>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latin typeface="Cambria"/>
                <a:ea typeface="Cambria"/>
                <a:cs typeface="Cambria"/>
                <a:sym typeface="Cambria"/>
              </a:rPr>
              <a:t>Project Cont.</a:t>
            </a:r>
            <a:endParaRPr>
              <a:latin typeface="Cambria"/>
              <a:ea typeface="Cambria"/>
              <a:cs typeface="Cambria"/>
              <a:sym typeface="Cambria"/>
            </a:endParaRPr>
          </a:p>
        </p:txBody>
      </p:sp>
      <p:sp>
        <p:nvSpPr>
          <p:cNvPr id="161" name="Google Shape;161;p18"/>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The monitoring reports consisted of either a summary, recommendation, or both. The year column represented the years that the monitoring report was conducted, which started from 2006</a:t>
            </a:r>
            <a:endParaRPr>
              <a:solidFill>
                <a:srgbClr val="000000"/>
              </a:solidFill>
              <a:latin typeface="Cambria"/>
              <a:ea typeface="Cambria"/>
              <a:cs typeface="Cambria"/>
              <a:sym typeface="Cambria"/>
            </a:endParaRPr>
          </a:p>
          <a:p>
            <a:pPr indent="-317500" lvl="0" marL="457200" rtl="0" algn="l">
              <a:lnSpc>
                <a:spcPct val="150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With the help of Content Manager and the public documents on the LM website each site log was filled with information:</a:t>
            </a:r>
            <a:endParaRPr>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600">
                <a:solidFill>
                  <a:srgbClr val="000000"/>
                </a:solidFill>
                <a:latin typeface="Cambria"/>
                <a:ea typeface="Cambria"/>
                <a:cs typeface="Cambria"/>
                <a:sym typeface="Cambria"/>
              </a:rPr>
              <a:t>Deviation from normal/planned activities</a:t>
            </a:r>
            <a:endParaRPr sz="1600">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600">
                <a:solidFill>
                  <a:srgbClr val="000000"/>
                </a:solidFill>
                <a:latin typeface="Cambria"/>
                <a:ea typeface="Cambria"/>
                <a:cs typeface="Cambria"/>
                <a:sym typeface="Cambria"/>
              </a:rPr>
              <a:t>future changes in the way LM intends to do work</a:t>
            </a:r>
            <a:endParaRPr sz="1600">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600">
                <a:solidFill>
                  <a:srgbClr val="000000"/>
                </a:solidFill>
                <a:latin typeface="Cambria"/>
                <a:ea typeface="Cambria"/>
                <a:cs typeface="Cambria"/>
                <a:sym typeface="Cambria"/>
              </a:rPr>
              <a:t>letters documenting a decision</a:t>
            </a:r>
            <a:endParaRPr sz="1600">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600">
                <a:solidFill>
                  <a:srgbClr val="000000"/>
                </a:solidFill>
                <a:latin typeface="Cambria"/>
                <a:ea typeface="Cambria"/>
                <a:cs typeface="Cambria"/>
                <a:sym typeface="Cambria"/>
              </a:rPr>
              <a:t>recommendations</a:t>
            </a:r>
            <a:endParaRPr sz="1600">
              <a:solidFill>
                <a:srgbClr val="000000"/>
              </a:solidFill>
              <a:latin typeface="Cambria"/>
              <a:ea typeface="Cambria"/>
              <a:cs typeface="Cambria"/>
              <a:sym typeface="Cambria"/>
            </a:endParaRPr>
          </a:p>
          <a:p>
            <a:pPr indent="-342900" lvl="1" marL="914400" rtl="0" algn="l">
              <a:lnSpc>
                <a:spcPct val="115000"/>
              </a:lnSpc>
              <a:spcBef>
                <a:spcPts val="0"/>
              </a:spcBef>
              <a:spcAft>
                <a:spcPts val="0"/>
              </a:spcAft>
              <a:buClr>
                <a:srgbClr val="000000"/>
              </a:buClr>
              <a:buSzPts val="1800"/>
              <a:buFont typeface="Cambria"/>
              <a:buChar char="○"/>
            </a:pPr>
            <a:r>
              <a:rPr lang="en" sz="1600">
                <a:solidFill>
                  <a:srgbClr val="000000"/>
                </a:solidFill>
                <a:latin typeface="Cambria"/>
                <a:ea typeface="Cambria"/>
                <a:cs typeface="Cambria"/>
                <a:sym typeface="Cambria"/>
              </a:rPr>
              <a:t>agreements</a:t>
            </a:r>
            <a:endParaRPr sz="1800">
              <a:solidFill>
                <a:srgbClr val="000000"/>
              </a:solidFill>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9"/>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latin typeface="Cambria"/>
                <a:ea typeface="Cambria"/>
                <a:cs typeface="Cambria"/>
                <a:sym typeface="Cambria"/>
              </a:rPr>
              <a:t>Conclusion</a:t>
            </a:r>
            <a:endParaRPr>
              <a:latin typeface="Cambria"/>
              <a:ea typeface="Cambria"/>
              <a:cs typeface="Cambria"/>
              <a:sym typeface="Cambria"/>
            </a:endParaRPr>
          </a:p>
        </p:txBody>
      </p:sp>
      <p:sp>
        <p:nvSpPr>
          <p:cNvPr id="167" name="Google Shape;167;p19"/>
          <p:cNvSpPr txBox="1"/>
          <p:nvPr>
            <p:ph idx="1" type="body"/>
          </p:nvPr>
        </p:nvSpPr>
        <p:spPr>
          <a:xfrm>
            <a:off x="311700" y="1223100"/>
            <a:ext cx="8520600" cy="3302700"/>
          </a:xfrm>
          <a:prstGeom prst="rect">
            <a:avLst/>
          </a:prstGeom>
          <a:noFill/>
          <a:ln>
            <a:noFill/>
          </a:ln>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rgbClr val="000000"/>
              </a:buClr>
              <a:buSzPts val="1700"/>
              <a:buFont typeface="Cambria"/>
              <a:buChar char="●"/>
            </a:pPr>
            <a:r>
              <a:rPr lang="en" sz="1700">
                <a:solidFill>
                  <a:srgbClr val="000000"/>
                </a:solidFill>
                <a:latin typeface="Cambria"/>
                <a:ea typeface="Cambria"/>
                <a:cs typeface="Cambria"/>
                <a:sym typeface="Cambria"/>
              </a:rPr>
              <a:t> It will be easier to maintain the sites in the future and make it easier for LM to manage the NVOS</a:t>
            </a:r>
            <a:endParaRPr sz="1700">
              <a:solidFill>
                <a:srgbClr val="000000"/>
              </a:solidFill>
              <a:latin typeface="Cambria"/>
              <a:ea typeface="Cambria"/>
              <a:cs typeface="Cambria"/>
              <a:sym typeface="Cambria"/>
            </a:endParaRPr>
          </a:p>
          <a:p>
            <a:pPr indent="-336550" lvl="0" marL="457200" rtl="0" algn="l">
              <a:lnSpc>
                <a:spcPct val="150000"/>
              </a:lnSpc>
              <a:spcBef>
                <a:spcPts val="0"/>
              </a:spcBef>
              <a:spcAft>
                <a:spcPts val="0"/>
              </a:spcAft>
              <a:buClr>
                <a:srgbClr val="000000"/>
              </a:buClr>
              <a:buSzPts val="1700"/>
              <a:buFont typeface="Cambria"/>
              <a:buChar char="●"/>
            </a:pPr>
            <a:r>
              <a:rPr lang="en" sz="1700">
                <a:solidFill>
                  <a:srgbClr val="000000"/>
                </a:solidFill>
                <a:latin typeface="Cambria"/>
                <a:ea typeface="Cambria"/>
                <a:cs typeface="Cambria"/>
                <a:sym typeface="Cambria"/>
              </a:rPr>
              <a:t>This project will serve as a guide to make sure that LM keeps up with obligations and document changes</a:t>
            </a:r>
            <a:endParaRPr sz="1700">
              <a:solidFill>
                <a:srgbClr val="000000"/>
              </a:solidFill>
              <a:latin typeface="Cambria"/>
              <a:ea typeface="Cambria"/>
              <a:cs typeface="Cambria"/>
              <a:sym typeface="Cambria"/>
            </a:endParaRPr>
          </a:p>
          <a:p>
            <a:pPr indent="-336550" lvl="0" marL="457200" rtl="0" algn="l">
              <a:lnSpc>
                <a:spcPct val="150000"/>
              </a:lnSpc>
              <a:spcBef>
                <a:spcPts val="0"/>
              </a:spcBef>
              <a:spcAft>
                <a:spcPts val="0"/>
              </a:spcAft>
              <a:buClr>
                <a:srgbClr val="000000"/>
              </a:buClr>
              <a:buSzPts val="1700"/>
              <a:buFont typeface="Cambria"/>
              <a:buChar char="●"/>
            </a:pPr>
            <a:r>
              <a:rPr lang="en" sz="1700">
                <a:solidFill>
                  <a:srgbClr val="000000"/>
                </a:solidFill>
                <a:latin typeface="Cambria"/>
                <a:ea typeface="Cambria"/>
                <a:cs typeface="Cambria"/>
                <a:sym typeface="Cambria"/>
              </a:rPr>
              <a:t>In order to keep the process in place, one would need to update each of the nine NVOS </a:t>
            </a:r>
            <a:endParaRPr sz="1700">
              <a:solidFill>
                <a:srgbClr val="000000"/>
              </a:solidFill>
              <a:latin typeface="Cambria"/>
              <a:ea typeface="Cambria"/>
              <a:cs typeface="Cambria"/>
              <a:sym typeface="Cambria"/>
            </a:endParaRPr>
          </a:p>
          <a:p>
            <a:pPr indent="-336550" lvl="0" marL="457200" rtl="0" algn="l">
              <a:lnSpc>
                <a:spcPct val="150000"/>
              </a:lnSpc>
              <a:spcBef>
                <a:spcPts val="0"/>
              </a:spcBef>
              <a:spcAft>
                <a:spcPts val="0"/>
              </a:spcAft>
              <a:buClr>
                <a:srgbClr val="000000"/>
              </a:buClr>
              <a:buSzPts val="1700"/>
              <a:buFont typeface="Cambria"/>
              <a:buChar char="●"/>
            </a:pPr>
            <a:r>
              <a:rPr lang="en" sz="1700">
                <a:solidFill>
                  <a:srgbClr val="000000"/>
                </a:solidFill>
                <a:latin typeface="Cambria"/>
                <a:ea typeface="Cambria"/>
                <a:cs typeface="Cambria"/>
                <a:sym typeface="Cambria"/>
              </a:rPr>
              <a:t>This project was a great opportunity to get first hand experience about waste management</a:t>
            </a:r>
            <a:endParaRPr sz="1700">
              <a:solidFill>
                <a:srgbClr val="000000"/>
              </a:solidFill>
              <a:latin typeface="Cambria"/>
              <a:ea typeface="Cambria"/>
              <a:cs typeface="Cambria"/>
              <a:sym typeface="Cambria"/>
            </a:endParaRPr>
          </a:p>
          <a:p>
            <a:pPr indent="0" lvl="0" marL="0" rtl="0" algn="l">
              <a:lnSpc>
                <a:spcPct val="150000"/>
              </a:lnSpc>
              <a:spcBef>
                <a:spcPts val="0"/>
              </a:spcBef>
              <a:spcAft>
                <a:spcPts val="0"/>
              </a:spcAft>
              <a:buNone/>
            </a:pPr>
            <a:r>
              <a:t/>
            </a:r>
            <a:endParaRPr sz="1700">
              <a:solidFill>
                <a:srgbClr val="000000"/>
              </a:solidFill>
              <a:latin typeface="Cambria"/>
              <a:ea typeface="Cambria"/>
              <a:cs typeface="Cambria"/>
              <a:sym typeface="Cambr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1"/>
          <p:cNvSpPr txBox="1"/>
          <p:nvPr>
            <p:ph type="title"/>
          </p:nvPr>
        </p:nvSpPr>
        <p:spPr>
          <a:xfrm>
            <a:off x="-273450" y="-547450"/>
            <a:ext cx="5123100" cy="1675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200"/>
              <a:buNone/>
            </a:pPr>
            <a:r>
              <a:rPr lang="en" sz="3700">
                <a:latin typeface="Cambria"/>
                <a:ea typeface="Cambria"/>
                <a:cs typeface="Cambria"/>
                <a:sym typeface="Cambria"/>
              </a:rPr>
              <a:t>Acknowledgements</a:t>
            </a:r>
            <a:r>
              <a:rPr lang="en" sz="4100">
                <a:latin typeface="Cambria"/>
                <a:ea typeface="Cambria"/>
                <a:cs typeface="Cambria"/>
                <a:sym typeface="Cambria"/>
              </a:rPr>
              <a:t> </a:t>
            </a:r>
            <a:endParaRPr sz="4100">
              <a:latin typeface="Cambria"/>
              <a:ea typeface="Cambria"/>
              <a:cs typeface="Cambria"/>
              <a:sym typeface="Cambria"/>
            </a:endParaRPr>
          </a:p>
        </p:txBody>
      </p:sp>
      <p:sp>
        <p:nvSpPr>
          <p:cNvPr id="173" name="Google Shape;173;p21"/>
          <p:cNvSpPr txBox="1"/>
          <p:nvPr>
            <p:ph idx="2" type="body"/>
          </p:nvPr>
        </p:nvSpPr>
        <p:spPr>
          <a:xfrm>
            <a:off x="4953925" y="1218825"/>
            <a:ext cx="3837000" cy="3695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800"/>
              <a:buNone/>
            </a:pPr>
            <a:r>
              <a:rPr lang="en" sz="1900">
                <a:latin typeface="Cambria"/>
                <a:ea typeface="Cambria"/>
                <a:cs typeface="Cambria"/>
                <a:sym typeface="Cambria"/>
              </a:rPr>
              <a:t>Mr. Clarence Brown </a:t>
            </a:r>
            <a:endParaRPr sz="1900">
              <a:latin typeface="Cambria"/>
              <a:ea typeface="Cambria"/>
              <a:cs typeface="Cambria"/>
              <a:sym typeface="Cambria"/>
            </a:endParaRPr>
          </a:p>
          <a:p>
            <a:pPr indent="0" lvl="0" marL="0" rtl="0" algn="l">
              <a:lnSpc>
                <a:spcPct val="115000"/>
              </a:lnSpc>
              <a:spcBef>
                <a:spcPts val="1600"/>
              </a:spcBef>
              <a:spcAft>
                <a:spcPts val="0"/>
              </a:spcAft>
              <a:buSzPts val="1800"/>
              <a:buNone/>
            </a:pPr>
            <a:r>
              <a:rPr lang="en" sz="1900">
                <a:latin typeface="Cambria"/>
                <a:ea typeface="Cambria"/>
                <a:cs typeface="Cambria"/>
                <a:sym typeface="Cambria"/>
              </a:rPr>
              <a:t>Dr. Melinda Downing</a:t>
            </a:r>
            <a:endParaRPr sz="1900">
              <a:latin typeface="Cambria"/>
              <a:ea typeface="Cambria"/>
              <a:cs typeface="Cambria"/>
              <a:sym typeface="Cambria"/>
            </a:endParaRPr>
          </a:p>
          <a:p>
            <a:pPr indent="0" lvl="0" marL="0" rtl="0" algn="l">
              <a:lnSpc>
                <a:spcPct val="115000"/>
              </a:lnSpc>
              <a:spcBef>
                <a:spcPts val="1600"/>
              </a:spcBef>
              <a:spcAft>
                <a:spcPts val="0"/>
              </a:spcAft>
              <a:buSzPts val="1800"/>
              <a:buNone/>
            </a:pPr>
            <a:r>
              <a:rPr lang="en" sz="1900">
                <a:latin typeface="Cambria"/>
                <a:ea typeface="Cambria"/>
                <a:cs typeface="Cambria"/>
                <a:sym typeface="Cambria"/>
              </a:rPr>
              <a:t>Mr. Ken Kreie </a:t>
            </a:r>
            <a:endParaRPr sz="1900">
              <a:latin typeface="Cambria"/>
              <a:ea typeface="Cambria"/>
              <a:cs typeface="Cambria"/>
              <a:sym typeface="Cambria"/>
            </a:endParaRPr>
          </a:p>
          <a:p>
            <a:pPr indent="0" lvl="0" marL="0" rtl="0" algn="l">
              <a:lnSpc>
                <a:spcPct val="115000"/>
              </a:lnSpc>
              <a:spcBef>
                <a:spcPts val="1600"/>
              </a:spcBef>
              <a:spcAft>
                <a:spcPts val="0"/>
              </a:spcAft>
              <a:buSzPts val="1800"/>
              <a:buNone/>
            </a:pPr>
            <a:r>
              <a:rPr lang="en" sz="1900">
                <a:latin typeface="Cambria"/>
                <a:ea typeface="Cambria"/>
                <a:cs typeface="Cambria"/>
                <a:sym typeface="Cambria"/>
              </a:rPr>
              <a:t>Ms. Jackie Petrello</a:t>
            </a:r>
            <a:endParaRPr sz="1900">
              <a:latin typeface="Cambria"/>
              <a:ea typeface="Cambria"/>
              <a:cs typeface="Cambria"/>
              <a:sym typeface="Cambria"/>
            </a:endParaRPr>
          </a:p>
          <a:p>
            <a:pPr indent="0" lvl="0" marL="0" rtl="0" algn="l">
              <a:lnSpc>
                <a:spcPct val="115000"/>
              </a:lnSpc>
              <a:spcBef>
                <a:spcPts val="1600"/>
              </a:spcBef>
              <a:spcAft>
                <a:spcPts val="0"/>
              </a:spcAft>
              <a:buSzPts val="1800"/>
              <a:buNone/>
            </a:pPr>
            <a:r>
              <a:rPr lang="en" sz="1900">
                <a:latin typeface="Cambria"/>
                <a:ea typeface="Cambria"/>
                <a:cs typeface="Cambria"/>
                <a:sym typeface="Cambria"/>
              </a:rPr>
              <a:t>Ms. Angelita Denny</a:t>
            </a:r>
            <a:endParaRPr sz="1900">
              <a:latin typeface="Cambria"/>
              <a:ea typeface="Cambria"/>
              <a:cs typeface="Cambria"/>
              <a:sym typeface="Cambria"/>
            </a:endParaRPr>
          </a:p>
          <a:p>
            <a:pPr indent="0" lvl="0" marL="0" rtl="0" algn="l">
              <a:lnSpc>
                <a:spcPct val="115000"/>
              </a:lnSpc>
              <a:spcBef>
                <a:spcPts val="1600"/>
              </a:spcBef>
              <a:spcAft>
                <a:spcPts val="0"/>
              </a:spcAft>
              <a:buSzPts val="1800"/>
              <a:buNone/>
            </a:pPr>
            <a:r>
              <a:rPr lang="en" sz="1900">
                <a:latin typeface="Cambria"/>
                <a:ea typeface="Cambria"/>
                <a:cs typeface="Cambria"/>
                <a:sym typeface="Cambria"/>
              </a:rPr>
              <a:t>Ms. Kathi Cole</a:t>
            </a:r>
            <a:endParaRPr/>
          </a:p>
          <a:p>
            <a:pPr indent="0" lvl="0" marL="0" rtl="0" algn="l">
              <a:lnSpc>
                <a:spcPct val="115000"/>
              </a:lnSpc>
              <a:spcBef>
                <a:spcPts val="1600"/>
              </a:spcBef>
              <a:spcAft>
                <a:spcPts val="0"/>
              </a:spcAft>
              <a:buSzPts val="1800"/>
              <a:buNone/>
            </a:pPr>
            <a:r>
              <a:rPr lang="en" sz="1900">
                <a:latin typeface="Cambria"/>
                <a:ea typeface="Cambria"/>
                <a:cs typeface="Cambria"/>
                <a:sym typeface="Cambria"/>
              </a:rPr>
              <a:t>Mr. Jason Nguyen</a:t>
            </a:r>
            <a:endParaRPr/>
          </a:p>
          <a:p>
            <a:pPr indent="0" lvl="0" marL="0" rtl="0" algn="l">
              <a:lnSpc>
                <a:spcPct val="115000"/>
              </a:lnSpc>
              <a:spcBef>
                <a:spcPts val="1600"/>
              </a:spcBef>
              <a:spcAft>
                <a:spcPts val="1600"/>
              </a:spcAft>
              <a:buSzPts val="1800"/>
              <a:buNone/>
            </a:pPr>
            <a:r>
              <a:t/>
            </a:r>
            <a:endParaRPr/>
          </a:p>
        </p:txBody>
      </p:sp>
      <p:pic>
        <p:nvPicPr>
          <p:cNvPr id="174" name="Google Shape;174;p21"/>
          <p:cNvPicPr preferRelativeResize="0"/>
          <p:nvPr/>
        </p:nvPicPr>
        <p:blipFill rotWithShape="1">
          <a:blip r:embed="rId3">
            <a:alphaModFix/>
          </a:blip>
          <a:srcRect b="0" l="0" r="0" t="0"/>
          <a:stretch/>
        </p:blipFill>
        <p:spPr>
          <a:xfrm>
            <a:off x="1099250" y="3141775"/>
            <a:ext cx="2377700" cy="1772150"/>
          </a:xfrm>
          <a:prstGeom prst="rect">
            <a:avLst/>
          </a:prstGeom>
          <a:noFill/>
          <a:ln>
            <a:noFill/>
          </a:ln>
        </p:spPr>
      </p:pic>
      <p:pic>
        <p:nvPicPr>
          <p:cNvPr id="175" name="Google Shape;175;p21"/>
          <p:cNvPicPr preferRelativeResize="0"/>
          <p:nvPr/>
        </p:nvPicPr>
        <p:blipFill rotWithShape="1">
          <a:blip r:embed="rId4">
            <a:alphaModFix/>
          </a:blip>
          <a:srcRect b="0" l="0" r="0" t="0"/>
          <a:stretch/>
        </p:blipFill>
        <p:spPr>
          <a:xfrm>
            <a:off x="1321325" y="1337250"/>
            <a:ext cx="1933550" cy="1595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latin typeface="Cambria"/>
                <a:ea typeface="Cambria"/>
                <a:cs typeface="Cambria"/>
                <a:sym typeface="Cambria"/>
              </a:rPr>
              <a:t>Resources</a:t>
            </a:r>
            <a:endParaRPr>
              <a:latin typeface="Cambria"/>
              <a:ea typeface="Cambria"/>
              <a:cs typeface="Cambria"/>
              <a:sym typeface="Cambria"/>
            </a:endParaRPr>
          </a:p>
        </p:txBody>
      </p:sp>
      <p:sp>
        <p:nvSpPr>
          <p:cNvPr id="181" name="Google Shape;181;p22"/>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Cambria"/>
              <a:buChar char="●"/>
            </a:pPr>
            <a:r>
              <a:rPr lang="en" sz="1500" u="sng">
                <a:solidFill>
                  <a:srgbClr val="000000"/>
                </a:solidFill>
                <a:latin typeface="Cambria"/>
                <a:ea typeface="Cambria"/>
                <a:cs typeface="Cambria"/>
                <a:sym typeface="Cambria"/>
                <a:hlinkClick r:id="rId3">
                  <a:extLst>
                    <a:ext uri="{A12FA001-AC4F-418D-AE19-62706E023703}">
                      <ahyp:hlinkClr val="tx"/>
                    </a:ext>
                  </a:extLst>
                </a:hlinkClick>
              </a:rPr>
              <a:t>https://www.energy.gov/sites/prod/files/2020/05/f74/NVOFactSheet_0.pdf</a:t>
            </a:r>
            <a:endParaRPr sz="2200">
              <a:solidFill>
                <a:srgbClr val="000000"/>
              </a:solidFill>
              <a:latin typeface="Cambria"/>
              <a:ea typeface="Cambria"/>
              <a:cs typeface="Cambria"/>
              <a:sym typeface="Cambria"/>
            </a:endParaRPr>
          </a:p>
          <a:p>
            <a:pPr indent="-368300" lvl="0" marL="457200" rtl="0" algn="l">
              <a:lnSpc>
                <a:spcPct val="115000"/>
              </a:lnSpc>
              <a:spcBef>
                <a:spcPts val="0"/>
              </a:spcBef>
              <a:spcAft>
                <a:spcPts val="0"/>
              </a:spcAft>
              <a:buClr>
                <a:srgbClr val="000000"/>
              </a:buClr>
              <a:buSzPts val="2200"/>
              <a:buFont typeface="Cambria"/>
              <a:buChar char="●"/>
            </a:pPr>
            <a:r>
              <a:rPr lang="en" sz="1500" u="sng">
                <a:solidFill>
                  <a:srgbClr val="000000"/>
                </a:solidFill>
                <a:latin typeface="Cambria"/>
                <a:ea typeface="Cambria"/>
                <a:cs typeface="Cambria"/>
                <a:sym typeface="Cambria"/>
                <a:hlinkClick r:id="rId4">
                  <a:extLst>
                    <a:ext uri="{A12FA001-AC4F-418D-AE19-62706E023703}">
                      <ahyp:hlinkClr val="tx"/>
                    </a:ext>
                  </a:extLst>
                </a:hlinkClick>
              </a:rPr>
              <a:t>https://www.energy.gov/lm/sites/lm-sites?Regulatory-Driver=Nevada%20Offsites</a:t>
            </a:r>
            <a:endParaRPr sz="2200">
              <a:solidFill>
                <a:srgbClr val="000000"/>
              </a:solidFill>
              <a:latin typeface="Cambria"/>
              <a:ea typeface="Cambria"/>
              <a:cs typeface="Cambria"/>
              <a:sym typeface="Cambria"/>
            </a:endParaRPr>
          </a:p>
          <a:p>
            <a:pPr indent="-368300" lvl="0" marL="457200" rtl="0" algn="l">
              <a:lnSpc>
                <a:spcPct val="115000"/>
              </a:lnSpc>
              <a:spcBef>
                <a:spcPts val="0"/>
              </a:spcBef>
              <a:spcAft>
                <a:spcPts val="0"/>
              </a:spcAft>
              <a:buClr>
                <a:srgbClr val="000000"/>
              </a:buClr>
              <a:buSzPts val="2200"/>
              <a:buFont typeface="Cambria"/>
              <a:buChar char="●"/>
            </a:pPr>
            <a:r>
              <a:rPr lang="en" sz="1500" u="sng">
                <a:solidFill>
                  <a:srgbClr val="000000"/>
                </a:solidFill>
                <a:latin typeface="Cambria"/>
                <a:ea typeface="Cambria"/>
                <a:cs typeface="Cambria"/>
                <a:sym typeface="Cambria"/>
                <a:hlinkClick r:id="rId5">
                  <a:extLst>
                    <a:ext uri="{A12FA001-AC4F-418D-AE19-62706E023703}">
                      <ahyp:hlinkClr val="tx"/>
                    </a:ext>
                  </a:extLst>
                </a:hlinkClick>
              </a:rPr>
              <a:t>https://www.lm.doe.gov/2018LTS-Conference/contact.html</a:t>
            </a:r>
            <a:endParaRPr sz="2200">
              <a:solidFill>
                <a:srgbClr val="000000"/>
              </a:solidFill>
              <a:latin typeface="Cambria"/>
              <a:ea typeface="Cambria"/>
              <a:cs typeface="Cambria"/>
              <a:sym typeface="Cambria"/>
            </a:endParaRPr>
          </a:p>
          <a:p>
            <a:pPr indent="-368300" lvl="0" marL="457200" rtl="0" algn="l">
              <a:lnSpc>
                <a:spcPct val="115000"/>
              </a:lnSpc>
              <a:spcBef>
                <a:spcPts val="0"/>
              </a:spcBef>
              <a:spcAft>
                <a:spcPts val="0"/>
              </a:spcAft>
              <a:buClr>
                <a:srgbClr val="000000"/>
              </a:buClr>
              <a:buSzPts val="2200"/>
              <a:buFont typeface="Cambria"/>
              <a:buChar char="●"/>
            </a:pPr>
            <a:r>
              <a:rPr lang="en" sz="1500" u="sng">
                <a:solidFill>
                  <a:srgbClr val="000000"/>
                </a:solidFill>
                <a:latin typeface="Cambria"/>
                <a:ea typeface="Cambria"/>
                <a:cs typeface="Cambria"/>
                <a:sym typeface="Cambria"/>
                <a:hlinkClick r:id="rId6">
                  <a:extLst>
                    <a:ext uri="{A12FA001-AC4F-418D-AE19-62706E023703}">
                      <ahyp:hlinkClr val="tx"/>
                    </a:ext>
                  </a:extLst>
                </a:hlinkClick>
              </a:rPr>
              <a:t>http://www.precollegeuniversity.com/mentorship-%20environmental-scholars.php#:~:text=The%20MES%20Program%20is%20a,in%20the%20environmental%20science%20disciplines.</a:t>
            </a:r>
            <a:endParaRPr sz="2200">
              <a:solidFill>
                <a:srgbClr val="000000"/>
              </a:solidFill>
              <a:latin typeface="Cambria"/>
              <a:ea typeface="Cambria"/>
              <a:cs typeface="Cambria"/>
              <a:sym typeface="Cambr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3"/>
          <p:cNvSpPr txBox="1"/>
          <p:nvPr>
            <p:ph type="title"/>
          </p:nvPr>
        </p:nvSpPr>
        <p:spPr>
          <a:xfrm>
            <a:off x="286350" y="1275825"/>
            <a:ext cx="8571300" cy="942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sz="5100">
                <a:latin typeface="Cambria"/>
                <a:ea typeface="Cambria"/>
                <a:cs typeface="Cambria"/>
                <a:sym typeface="Cambria"/>
              </a:rPr>
              <a:t>Thank You!</a:t>
            </a:r>
            <a:endParaRPr sz="5100">
              <a:latin typeface="Cambria"/>
              <a:ea typeface="Cambria"/>
              <a:cs typeface="Cambria"/>
              <a:sym typeface="Cambria"/>
            </a:endParaRPr>
          </a:p>
          <a:p>
            <a:pPr indent="0" lvl="0" marL="0" rtl="0" algn="ctr">
              <a:lnSpc>
                <a:spcPct val="100000"/>
              </a:lnSpc>
              <a:spcBef>
                <a:spcPts val="0"/>
              </a:spcBef>
              <a:spcAft>
                <a:spcPts val="0"/>
              </a:spcAft>
              <a:buSzPts val="3600"/>
              <a:buNone/>
            </a:pPr>
            <a:r>
              <a:rPr lang="en" sz="5100">
                <a:latin typeface="Cambria"/>
                <a:ea typeface="Cambria"/>
                <a:cs typeface="Cambria"/>
                <a:sym typeface="Cambria"/>
              </a:rPr>
              <a:t>Any Questions?</a:t>
            </a:r>
            <a:endParaRPr sz="5100">
              <a:latin typeface="Cambria"/>
              <a:ea typeface="Cambria"/>
              <a:cs typeface="Cambria"/>
              <a:sym typeface="Cambr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solidFill>
                  <a:schemeClr val="accent1"/>
                </a:solidFill>
                <a:latin typeface="Cambria"/>
                <a:ea typeface="Cambria"/>
                <a:cs typeface="Cambria"/>
                <a:sym typeface="Cambria"/>
              </a:rPr>
              <a:t>Introduction</a:t>
            </a:r>
            <a:endParaRPr>
              <a:solidFill>
                <a:schemeClr val="accent1"/>
              </a:solidFill>
              <a:latin typeface="Cambria"/>
              <a:ea typeface="Cambria"/>
              <a:cs typeface="Cambria"/>
              <a:sym typeface="Cambria"/>
            </a:endParaRPr>
          </a:p>
        </p:txBody>
      </p:sp>
      <p:sp>
        <p:nvSpPr>
          <p:cNvPr id="73" name="Google Shape;73;p2"/>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600"/>
              </a:spcBef>
              <a:spcAft>
                <a:spcPts val="0"/>
              </a:spcAft>
              <a:buSzPts val="1800"/>
              <a:buNone/>
            </a:pPr>
            <a:r>
              <a:rPr lang="en">
                <a:solidFill>
                  <a:srgbClr val="000000"/>
                </a:solidFill>
                <a:latin typeface="Times New Roman"/>
                <a:ea typeface="Times New Roman"/>
                <a:cs typeface="Times New Roman"/>
                <a:sym typeface="Times New Roman"/>
              </a:rPr>
              <a:t>What are the Nevada Offsites?</a:t>
            </a:r>
            <a:endParaRPr>
              <a:solidFill>
                <a:srgbClr val="000000"/>
              </a:solidFill>
              <a:latin typeface="Times New Roman"/>
              <a:ea typeface="Times New Roman"/>
              <a:cs typeface="Times New Roman"/>
              <a:sym typeface="Times New Roman"/>
            </a:endParaRPr>
          </a:p>
          <a:p>
            <a:pPr indent="-342900" lvl="0" marL="457200" rtl="0" algn="l">
              <a:lnSpc>
                <a:spcPct val="115000"/>
              </a:lnSpc>
              <a:spcBef>
                <a:spcPts val="160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Legacy Management (LM) is the Department of Energy’s steward of many closed environmental sites in the US</a:t>
            </a:r>
            <a:endParaRPr>
              <a:solidFill>
                <a:srgbClr val="000000"/>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LM is responsible for performing long term surveillance and maintenance </a:t>
            </a:r>
            <a:endParaRPr>
              <a:solidFill>
                <a:srgbClr val="000000"/>
              </a:solidFill>
              <a:latin typeface="Times New Roman"/>
              <a:ea typeface="Times New Roman"/>
              <a:cs typeface="Times New Roman"/>
              <a:sym typeface="Times New Roman"/>
            </a:endParaRPr>
          </a:p>
          <a:p>
            <a:pPr indent="-342900" lvl="0" marL="457200" rtl="0" algn="l">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The Nevada Offsites program manages nine sites where underground nuclear tests and weapons-related experiments were performed outside the boundaries of the Nevada National Security Sites in the 1960s &amp; 1970s </a:t>
            </a:r>
            <a:endParaRPr>
              <a:solidFill>
                <a:srgbClr val="000000"/>
              </a:solidFill>
              <a:latin typeface="Times New Roman"/>
              <a:ea typeface="Times New Roman"/>
              <a:cs typeface="Times New Roman"/>
              <a:sym typeface="Times New Roman"/>
            </a:endParaRPr>
          </a:p>
          <a:p>
            <a:pPr indent="0" lvl="0" marL="457200" rtl="0" algn="l">
              <a:lnSpc>
                <a:spcPct val="115000"/>
              </a:lnSpc>
              <a:spcBef>
                <a:spcPts val="1200"/>
              </a:spcBef>
              <a:spcAft>
                <a:spcPts val="0"/>
              </a:spcAft>
              <a:buNone/>
            </a:pPr>
            <a:r>
              <a:t/>
            </a:r>
            <a:endParaRPr>
              <a:solidFill>
                <a:srgbClr val="000000"/>
              </a:solidFill>
              <a:latin typeface="Times New Roman"/>
              <a:ea typeface="Times New Roman"/>
              <a:cs typeface="Times New Roman"/>
              <a:sym typeface="Times New Roman"/>
            </a:endParaRPr>
          </a:p>
          <a:p>
            <a:pPr indent="0" lvl="0" marL="0" rtl="0" algn="l">
              <a:lnSpc>
                <a:spcPct val="115000"/>
              </a:lnSpc>
              <a:spcBef>
                <a:spcPts val="0"/>
              </a:spcBef>
              <a:spcAft>
                <a:spcPts val="1600"/>
              </a:spcAft>
              <a:buSzPts val="18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latin typeface="Cambria"/>
                <a:ea typeface="Cambria"/>
                <a:cs typeface="Cambria"/>
                <a:sym typeface="Cambria"/>
              </a:rPr>
              <a:t>NVOS Cont.</a:t>
            </a:r>
            <a:endParaRPr>
              <a:latin typeface="Cambria"/>
              <a:ea typeface="Cambria"/>
              <a:cs typeface="Cambria"/>
              <a:sym typeface="Cambria"/>
            </a:endParaRPr>
          </a:p>
        </p:txBody>
      </p:sp>
      <p:sp>
        <p:nvSpPr>
          <p:cNvPr id="79" name="Google Shape;79;p1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On October, 1, 2006 LM assumed responsibility for these sites </a:t>
            </a:r>
            <a:endParaRPr>
              <a:solidFill>
                <a:srgbClr val="000000"/>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All NVOS have completed surface remediation and environmental monitoring programs</a:t>
            </a:r>
            <a:endParaRPr>
              <a:solidFill>
                <a:srgbClr val="000000"/>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rgbClr val="000000"/>
              </a:buClr>
              <a:buSzPts val="1800"/>
              <a:buFont typeface="Times New Roman"/>
              <a:buChar char="●"/>
            </a:pPr>
            <a:r>
              <a:rPr lang="en">
                <a:solidFill>
                  <a:srgbClr val="000000"/>
                </a:solidFill>
                <a:latin typeface="Times New Roman"/>
                <a:ea typeface="Times New Roman"/>
                <a:cs typeface="Times New Roman"/>
                <a:sym typeface="Times New Roman"/>
              </a:rPr>
              <a:t>Monitoring programs include the evaluation and reporting of environmental monitoring data</a:t>
            </a:r>
            <a:endParaRPr>
              <a:solidFill>
                <a:srgbClr val="000000"/>
              </a:solidFill>
              <a:latin typeface="Times New Roman"/>
              <a:ea typeface="Times New Roman"/>
              <a:cs typeface="Times New Roman"/>
              <a:sym typeface="Times New Roman"/>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1600"/>
              </a:spcAft>
              <a:buSzPts val="1800"/>
              <a:buNone/>
            </a:pPr>
            <a:r>
              <a:t/>
            </a:r>
            <a:endParaRPr/>
          </a:p>
        </p:txBody>
      </p:sp>
      <p:pic>
        <p:nvPicPr>
          <p:cNvPr id="80" name="Google Shape;80;p11"/>
          <p:cNvPicPr preferRelativeResize="0"/>
          <p:nvPr/>
        </p:nvPicPr>
        <p:blipFill rotWithShape="1">
          <a:blip r:embed="rId3">
            <a:alphaModFix/>
          </a:blip>
          <a:srcRect b="0" l="0" r="0" t="0"/>
          <a:stretch/>
        </p:blipFill>
        <p:spPr>
          <a:xfrm>
            <a:off x="5276975" y="2767525"/>
            <a:ext cx="3867025" cy="2273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4"/>
          <p:cNvPicPr preferRelativeResize="0"/>
          <p:nvPr/>
        </p:nvPicPr>
        <p:blipFill rotWithShape="1">
          <a:blip r:embed="rId3">
            <a:alphaModFix/>
          </a:blip>
          <a:srcRect b="0" l="0" r="0" t="0"/>
          <a:stretch/>
        </p:blipFill>
        <p:spPr>
          <a:xfrm>
            <a:off x="127600" y="2278100"/>
            <a:ext cx="4309425" cy="2106375"/>
          </a:xfrm>
          <a:prstGeom prst="rect">
            <a:avLst/>
          </a:prstGeom>
          <a:noFill/>
          <a:ln>
            <a:noFill/>
          </a:ln>
        </p:spPr>
      </p:pic>
      <p:sp>
        <p:nvSpPr>
          <p:cNvPr id="86" name="Google Shape;86;p4"/>
          <p:cNvSpPr txBox="1"/>
          <p:nvPr/>
        </p:nvSpPr>
        <p:spPr>
          <a:xfrm>
            <a:off x="127600" y="4461825"/>
            <a:ext cx="4309500" cy="53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Cambria"/>
                <a:ea typeface="Cambria"/>
                <a:cs typeface="Cambria"/>
                <a:sym typeface="Cambria"/>
              </a:rPr>
              <a:t>Central Nevada Test Site</a:t>
            </a:r>
            <a:endParaRPr b="1" i="0" sz="1700" u="none" cap="none" strike="noStrike">
              <a:solidFill>
                <a:srgbClr val="000000"/>
              </a:solidFill>
              <a:latin typeface="Cambria"/>
              <a:ea typeface="Cambria"/>
              <a:cs typeface="Cambria"/>
              <a:sym typeface="Cambria"/>
            </a:endParaRPr>
          </a:p>
        </p:txBody>
      </p:sp>
      <p:pic>
        <p:nvPicPr>
          <p:cNvPr id="87" name="Google Shape;87;p4"/>
          <p:cNvPicPr preferRelativeResize="0"/>
          <p:nvPr/>
        </p:nvPicPr>
        <p:blipFill rotWithShape="1">
          <a:blip r:embed="rId4">
            <a:alphaModFix/>
          </a:blip>
          <a:srcRect b="0" l="0" r="0" t="0"/>
          <a:stretch/>
        </p:blipFill>
        <p:spPr>
          <a:xfrm>
            <a:off x="4746875" y="2278100"/>
            <a:ext cx="4252075" cy="2035000"/>
          </a:xfrm>
          <a:prstGeom prst="rect">
            <a:avLst/>
          </a:prstGeom>
          <a:noFill/>
          <a:ln>
            <a:noFill/>
          </a:ln>
        </p:spPr>
      </p:pic>
      <p:sp>
        <p:nvSpPr>
          <p:cNvPr id="88" name="Google Shape;88;p4"/>
          <p:cNvSpPr txBox="1"/>
          <p:nvPr/>
        </p:nvSpPr>
        <p:spPr>
          <a:xfrm>
            <a:off x="4746800" y="4461825"/>
            <a:ext cx="4252200" cy="33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Cambria"/>
                <a:ea typeface="Cambria"/>
                <a:cs typeface="Cambria"/>
                <a:sym typeface="Cambria"/>
              </a:rPr>
              <a:t>Shoal</a:t>
            </a:r>
            <a:endParaRPr b="1" i="0" sz="1600" u="none" cap="none" strike="noStrike">
              <a:solidFill>
                <a:srgbClr val="000000"/>
              </a:solidFill>
              <a:latin typeface="Cambria"/>
              <a:ea typeface="Cambria"/>
              <a:cs typeface="Cambria"/>
              <a:sym typeface="Cambria"/>
            </a:endParaRPr>
          </a:p>
        </p:txBody>
      </p:sp>
      <p:pic>
        <p:nvPicPr>
          <p:cNvPr id="89" name="Google Shape;89;p4"/>
          <p:cNvPicPr preferRelativeResize="0"/>
          <p:nvPr/>
        </p:nvPicPr>
        <p:blipFill rotWithShape="1">
          <a:blip r:embed="rId5">
            <a:alphaModFix/>
          </a:blip>
          <a:srcRect b="0" l="0" r="0" t="0"/>
          <a:stretch/>
        </p:blipFill>
        <p:spPr>
          <a:xfrm>
            <a:off x="4513838" y="49100"/>
            <a:ext cx="4718101" cy="2229000"/>
          </a:xfrm>
          <a:prstGeom prst="rect">
            <a:avLst/>
          </a:prstGeom>
          <a:noFill/>
          <a:ln>
            <a:noFill/>
          </a:ln>
        </p:spPr>
      </p:pic>
      <p:pic>
        <p:nvPicPr>
          <p:cNvPr id="90" name="Google Shape;90;p4"/>
          <p:cNvPicPr preferRelativeResize="0"/>
          <p:nvPr/>
        </p:nvPicPr>
        <p:blipFill rotWithShape="1">
          <a:blip r:embed="rId6">
            <a:alphaModFix/>
          </a:blip>
          <a:srcRect b="0" l="0" r="0" t="0"/>
          <a:stretch/>
        </p:blipFill>
        <p:spPr>
          <a:xfrm>
            <a:off x="-243800" y="49100"/>
            <a:ext cx="5052288" cy="2229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6"/>
          <p:cNvSpPr txBox="1"/>
          <p:nvPr/>
        </p:nvSpPr>
        <p:spPr>
          <a:xfrm>
            <a:off x="4676200" y="4313100"/>
            <a:ext cx="4562400" cy="421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Cambria"/>
                <a:ea typeface="Cambria"/>
                <a:cs typeface="Cambria"/>
                <a:sym typeface="Cambria"/>
              </a:rPr>
              <a:t>Chariot</a:t>
            </a:r>
            <a:endParaRPr b="1" i="0" sz="1700" u="none" cap="none" strike="noStrike">
              <a:solidFill>
                <a:srgbClr val="000000"/>
              </a:solidFill>
              <a:latin typeface="Cambria"/>
              <a:ea typeface="Cambria"/>
              <a:cs typeface="Cambria"/>
              <a:sym typeface="Cambria"/>
            </a:endParaRPr>
          </a:p>
        </p:txBody>
      </p:sp>
      <p:pic>
        <p:nvPicPr>
          <p:cNvPr id="96" name="Google Shape;96;p6"/>
          <p:cNvPicPr preferRelativeResize="0"/>
          <p:nvPr/>
        </p:nvPicPr>
        <p:blipFill rotWithShape="1">
          <a:blip r:embed="rId3">
            <a:alphaModFix/>
          </a:blip>
          <a:srcRect b="0" l="0" r="0" t="0"/>
          <a:stretch/>
        </p:blipFill>
        <p:spPr>
          <a:xfrm>
            <a:off x="4676200" y="2340376"/>
            <a:ext cx="4189150" cy="1919000"/>
          </a:xfrm>
          <a:prstGeom prst="rect">
            <a:avLst/>
          </a:prstGeom>
          <a:noFill/>
          <a:ln>
            <a:noFill/>
          </a:ln>
        </p:spPr>
      </p:pic>
      <p:pic>
        <p:nvPicPr>
          <p:cNvPr id="97" name="Google Shape;97;p6"/>
          <p:cNvPicPr preferRelativeResize="0"/>
          <p:nvPr/>
        </p:nvPicPr>
        <p:blipFill rotWithShape="1">
          <a:blip r:embed="rId4">
            <a:alphaModFix/>
          </a:blip>
          <a:srcRect b="0" l="0" r="0" t="0"/>
          <a:stretch/>
        </p:blipFill>
        <p:spPr>
          <a:xfrm>
            <a:off x="115200" y="2340375"/>
            <a:ext cx="4371399" cy="1972725"/>
          </a:xfrm>
          <a:prstGeom prst="rect">
            <a:avLst/>
          </a:prstGeom>
          <a:noFill/>
          <a:ln>
            <a:noFill/>
          </a:ln>
        </p:spPr>
      </p:pic>
      <p:sp>
        <p:nvSpPr>
          <p:cNvPr id="98" name="Google Shape;98;p6"/>
          <p:cNvSpPr txBox="1"/>
          <p:nvPr/>
        </p:nvSpPr>
        <p:spPr>
          <a:xfrm>
            <a:off x="115250" y="4313100"/>
            <a:ext cx="4371300" cy="54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Cambria"/>
                <a:ea typeface="Cambria"/>
                <a:cs typeface="Cambria"/>
                <a:sym typeface="Cambria"/>
              </a:rPr>
              <a:t>Amchitka</a:t>
            </a:r>
            <a:endParaRPr b="1" i="0" sz="1700" u="none" cap="none" strike="noStrike">
              <a:solidFill>
                <a:srgbClr val="000000"/>
              </a:solidFill>
              <a:latin typeface="Cambria"/>
              <a:ea typeface="Cambria"/>
              <a:cs typeface="Cambria"/>
              <a:sym typeface="Cambria"/>
            </a:endParaRPr>
          </a:p>
        </p:txBody>
      </p:sp>
      <p:pic>
        <p:nvPicPr>
          <p:cNvPr id="99" name="Google Shape;99;p6"/>
          <p:cNvPicPr preferRelativeResize="0"/>
          <p:nvPr/>
        </p:nvPicPr>
        <p:blipFill rotWithShape="1">
          <a:blip r:embed="rId5">
            <a:alphaModFix/>
          </a:blip>
          <a:srcRect b="0" l="0" r="0" t="0"/>
          <a:stretch/>
        </p:blipFill>
        <p:spPr>
          <a:xfrm>
            <a:off x="37300" y="218600"/>
            <a:ext cx="4323101" cy="2008625"/>
          </a:xfrm>
          <a:prstGeom prst="rect">
            <a:avLst/>
          </a:prstGeom>
          <a:noFill/>
          <a:ln>
            <a:noFill/>
          </a:ln>
        </p:spPr>
      </p:pic>
      <p:pic>
        <p:nvPicPr>
          <p:cNvPr id="100" name="Google Shape;100;p6"/>
          <p:cNvPicPr preferRelativeResize="0"/>
          <p:nvPr/>
        </p:nvPicPr>
        <p:blipFill rotWithShape="1">
          <a:blip r:embed="rId6">
            <a:alphaModFix/>
          </a:blip>
          <a:srcRect b="0" l="0" r="0" t="0"/>
          <a:stretch/>
        </p:blipFill>
        <p:spPr>
          <a:xfrm>
            <a:off x="4676200" y="218600"/>
            <a:ext cx="4323101" cy="18972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8"/>
          <p:cNvPicPr preferRelativeResize="0"/>
          <p:nvPr/>
        </p:nvPicPr>
        <p:blipFill rotWithShape="1">
          <a:blip r:embed="rId3">
            <a:alphaModFix/>
          </a:blip>
          <a:srcRect b="0" l="0" r="0" t="0"/>
          <a:stretch/>
        </p:blipFill>
        <p:spPr>
          <a:xfrm>
            <a:off x="177175" y="2277300"/>
            <a:ext cx="4229100" cy="2003025"/>
          </a:xfrm>
          <a:prstGeom prst="rect">
            <a:avLst/>
          </a:prstGeom>
          <a:noFill/>
          <a:ln>
            <a:noFill/>
          </a:ln>
        </p:spPr>
      </p:pic>
      <p:sp>
        <p:nvSpPr>
          <p:cNvPr id="106" name="Google Shape;106;p8"/>
          <p:cNvSpPr txBox="1"/>
          <p:nvPr/>
        </p:nvSpPr>
        <p:spPr>
          <a:xfrm>
            <a:off x="205225" y="4396550"/>
            <a:ext cx="4173000" cy="50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Cambria"/>
                <a:ea typeface="Cambria"/>
                <a:cs typeface="Cambria"/>
                <a:sym typeface="Cambria"/>
              </a:rPr>
              <a:t>Gasbuggy</a:t>
            </a:r>
            <a:endParaRPr b="1" i="0" sz="1700" u="none" cap="none" strike="noStrike">
              <a:solidFill>
                <a:srgbClr val="000000"/>
              </a:solidFill>
              <a:latin typeface="Cambria"/>
              <a:ea typeface="Cambria"/>
              <a:cs typeface="Cambria"/>
              <a:sym typeface="Cambria"/>
            </a:endParaRPr>
          </a:p>
        </p:txBody>
      </p:sp>
      <p:pic>
        <p:nvPicPr>
          <p:cNvPr id="107" name="Google Shape;107;p8"/>
          <p:cNvPicPr preferRelativeResize="0"/>
          <p:nvPr/>
        </p:nvPicPr>
        <p:blipFill rotWithShape="1">
          <a:blip r:embed="rId4">
            <a:alphaModFix/>
          </a:blip>
          <a:srcRect b="0" l="0" r="0" t="0"/>
          <a:stretch/>
        </p:blipFill>
        <p:spPr>
          <a:xfrm>
            <a:off x="4657825" y="2233600"/>
            <a:ext cx="4365000" cy="2104300"/>
          </a:xfrm>
          <a:prstGeom prst="rect">
            <a:avLst/>
          </a:prstGeom>
          <a:noFill/>
          <a:ln>
            <a:noFill/>
          </a:ln>
        </p:spPr>
      </p:pic>
      <p:sp>
        <p:nvSpPr>
          <p:cNvPr id="108" name="Google Shape;108;p8"/>
          <p:cNvSpPr txBox="1"/>
          <p:nvPr/>
        </p:nvSpPr>
        <p:spPr>
          <a:xfrm>
            <a:off x="4683775" y="4396550"/>
            <a:ext cx="4313100" cy="26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Cambria"/>
                <a:ea typeface="Cambria"/>
                <a:cs typeface="Cambria"/>
                <a:sym typeface="Cambria"/>
              </a:rPr>
              <a:t>Gnome-Coach</a:t>
            </a:r>
            <a:endParaRPr b="1" i="0" sz="1700" u="none" cap="none" strike="noStrike">
              <a:solidFill>
                <a:srgbClr val="000000"/>
              </a:solidFill>
              <a:latin typeface="Cambria"/>
              <a:ea typeface="Cambria"/>
              <a:cs typeface="Cambria"/>
              <a:sym typeface="Cambria"/>
            </a:endParaRPr>
          </a:p>
        </p:txBody>
      </p:sp>
      <p:pic>
        <p:nvPicPr>
          <p:cNvPr id="109" name="Google Shape;109;p8"/>
          <p:cNvPicPr preferRelativeResize="0"/>
          <p:nvPr/>
        </p:nvPicPr>
        <p:blipFill rotWithShape="1">
          <a:blip r:embed="rId5">
            <a:alphaModFix/>
          </a:blip>
          <a:srcRect b="0" l="0" r="0" t="0"/>
          <a:stretch/>
        </p:blipFill>
        <p:spPr>
          <a:xfrm>
            <a:off x="-702462" y="129300"/>
            <a:ext cx="5988370" cy="2104300"/>
          </a:xfrm>
          <a:prstGeom prst="rect">
            <a:avLst/>
          </a:prstGeom>
          <a:noFill/>
          <a:ln>
            <a:noFill/>
          </a:ln>
        </p:spPr>
      </p:pic>
      <p:pic>
        <p:nvPicPr>
          <p:cNvPr id="110" name="Google Shape;110;p8"/>
          <p:cNvPicPr preferRelativeResize="0"/>
          <p:nvPr/>
        </p:nvPicPr>
        <p:blipFill rotWithShape="1">
          <a:blip r:embed="rId6">
            <a:alphaModFix/>
          </a:blip>
          <a:srcRect b="0" l="0" r="0" t="0"/>
          <a:stretch/>
        </p:blipFill>
        <p:spPr>
          <a:xfrm>
            <a:off x="3985800" y="55375"/>
            <a:ext cx="5709057" cy="206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0"/>
          <p:cNvPicPr preferRelativeResize="0"/>
          <p:nvPr/>
        </p:nvPicPr>
        <p:blipFill rotWithShape="1">
          <a:blip r:embed="rId3">
            <a:alphaModFix/>
          </a:blip>
          <a:srcRect b="0" l="0" r="0" t="3799"/>
          <a:stretch/>
        </p:blipFill>
        <p:spPr>
          <a:xfrm>
            <a:off x="226775" y="2592725"/>
            <a:ext cx="4114800" cy="1881500"/>
          </a:xfrm>
          <a:prstGeom prst="rect">
            <a:avLst/>
          </a:prstGeom>
          <a:noFill/>
          <a:ln>
            <a:noFill/>
          </a:ln>
        </p:spPr>
      </p:pic>
      <p:sp>
        <p:nvSpPr>
          <p:cNvPr id="116" name="Google Shape;116;p10"/>
          <p:cNvSpPr txBox="1"/>
          <p:nvPr/>
        </p:nvSpPr>
        <p:spPr>
          <a:xfrm>
            <a:off x="56975" y="4536175"/>
            <a:ext cx="4284600" cy="483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Cambria"/>
                <a:ea typeface="Cambria"/>
                <a:cs typeface="Cambria"/>
                <a:sym typeface="Cambria"/>
              </a:rPr>
              <a:t>Rio Blanco</a:t>
            </a:r>
            <a:endParaRPr b="1" i="0" sz="1700" u="none" cap="none" strike="noStrike">
              <a:solidFill>
                <a:srgbClr val="000000"/>
              </a:solidFill>
              <a:latin typeface="Cambria"/>
              <a:ea typeface="Cambria"/>
              <a:cs typeface="Cambria"/>
              <a:sym typeface="Cambria"/>
            </a:endParaRPr>
          </a:p>
        </p:txBody>
      </p:sp>
      <p:pic>
        <p:nvPicPr>
          <p:cNvPr id="117" name="Google Shape;117;p10"/>
          <p:cNvPicPr preferRelativeResize="0"/>
          <p:nvPr/>
        </p:nvPicPr>
        <p:blipFill rotWithShape="1">
          <a:blip r:embed="rId4">
            <a:alphaModFix/>
          </a:blip>
          <a:srcRect b="0" l="0" r="0" t="0"/>
          <a:stretch/>
        </p:blipFill>
        <p:spPr>
          <a:xfrm>
            <a:off x="4870825" y="2555550"/>
            <a:ext cx="4052825" cy="1881500"/>
          </a:xfrm>
          <a:prstGeom prst="rect">
            <a:avLst/>
          </a:prstGeom>
          <a:noFill/>
          <a:ln>
            <a:noFill/>
          </a:ln>
        </p:spPr>
      </p:pic>
      <p:sp>
        <p:nvSpPr>
          <p:cNvPr id="118" name="Google Shape;118;p10"/>
          <p:cNvSpPr txBox="1"/>
          <p:nvPr/>
        </p:nvSpPr>
        <p:spPr>
          <a:xfrm>
            <a:off x="4870875" y="4591975"/>
            <a:ext cx="4052700" cy="37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00"/>
                </a:solidFill>
                <a:latin typeface="Cambria"/>
                <a:ea typeface="Cambria"/>
                <a:cs typeface="Cambria"/>
                <a:sym typeface="Cambria"/>
              </a:rPr>
              <a:t>Rulison</a:t>
            </a:r>
            <a:endParaRPr b="1" i="0" sz="1700" u="none" cap="none" strike="noStrike">
              <a:solidFill>
                <a:srgbClr val="000000"/>
              </a:solidFill>
              <a:latin typeface="Cambria"/>
              <a:ea typeface="Cambria"/>
              <a:cs typeface="Cambria"/>
              <a:sym typeface="Cambria"/>
            </a:endParaRPr>
          </a:p>
        </p:txBody>
      </p:sp>
      <p:pic>
        <p:nvPicPr>
          <p:cNvPr id="119" name="Google Shape;119;p10"/>
          <p:cNvPicPr preferRelativeResize="0"/>
          <p:nvPr/>
        </p:nvPicPr>
        <p:blipFill rotWithShape="1">
          <a:blip r:embed="rId5">
            <a:alphaModFix/>
          </a:blip>
          <a:srcRect b="0" l="0" r="0" t="0"/>
          <a:stretch/>
        </p:blipFill>
        <p:spPr>
          <a:xfrm>
            <a:off x="257825" y="160175"/>
            <a:ext cx="4052699" cy="2160640"/>
          </a:xfrm>
          <a:prstGeom prst="rect">
            <a:avLst/>
          </a:prstGeom>
          <a:noFill/>
          <a:ln>
            <a:noFill/>
          </a:ln>
        </p:spPr>
      </p:pic>
      <p:pic>
        <p:nvPicPr>
          <p:cNvPr id="120" name="Google Shape;120;p10"/>
          <p:cNvPicPr preferRelativeResize="0"/>
          <p:nvPr/>
        </p:nvPicPr>
        <p:blipFill rotWithShape="1">
          <a:blip r:embed="rId6">
            <a:alphaModFix/>
          </a:blip>
          <a:srcRect b="0" l="0" r="0" t="0"/>
          <a:stretch/>
        </p:blipFill>
        <p:spPr>
          <a:xfrm>
            <a:off x="4670013" y="160175"/>
            <a:ext cx="4365416" cy="2160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9"/>
          <p:cNvPicPr preferRelativeResize="0"/>
          <p:nvPr/>
        </p:nvPicPr>
        <p:blipFill rotWithShape="1">
          <a:blip r:embed="rId3">
            <a:alphaModFix/>
          </a:blip>
          <a:srcRect b="0" l="0" r="0" t="0"/>
          <a:stretch/>
        </p:blipFill>
        <p:spPr>
          <a:xfrm>
            <a:off x="-1963375" y="1250075"/>
            <a:ext cx="8737850" cy="3070475"/>
          </a:xfrm>
          <a:prstGeom prst="rect">
            <a:avLst/>
          </a:prstGeom>
          <a:noFill/>
          <a:ln>
            <a:noFill/>
          </a:ln>
        </p:spPr>
      </p:pic>
      <p:pic>
        <p:nvPicPr>
          <p:cNvPr id="126" name="Google Shape;126;p9"/>
          <p:cNvPicPr preferRelativeResize="0"/>
          <p:nvPr/>
        </p:nvPicPr>
        <p:blipFill rotWithShape="1">
          <a:blip r:embed="rId4">
            <a:alphaModFix/>
          </a:blip>
          <a:srcRect b="17478" l="1039" r="2723" t="25774"/>
          <a:stretch/>
        </p:blipFill>
        <p:spPr>
          <a:xfrm>
            <a:off x="4725250" y="1325925"/>
            <a:ext cx="3737498" cy="29187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3"/>
          <p:cNvSpPr txBox="1"/>
          <p:nvPr>
            <p:ph idx="2" type="body"/>
          </p:nvPr>
        </p:nvSpPr>
        <p:spPr>
          <a:xfrm>
            <a:off x="63825" y="2688250"/>
            <a:ext cx="4407000" cy="1894200"/>
          </a:xfrm>
          <a:prstGeom prst="rect">
            <a:avLst/>
          </a:prstGeom>
          <a:noFill/>
          <a:ln>
            <a:noFill/>
          </a:ln>
        </p:spPr>
        <p:txBody>
          <a:bodyPr anchorCtr="0" anchor="ctr"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R</a:t>
            </a:r>
            <a:r>
              <a:rPr lang="en" sz="1600">
                <a:solidFill>
                  <a:srgbClr val="000000"/>
                </a:solidFill>
                <a:latin typeface="Times New Roman"/>
                <a:ea typeface="Times New Roman"/>
                <a:cs typeface="Times New Roman"/>
                <a:sym typeface="Times New Roman"/>
              </a:rPr>
              <a:t>ecord system that assists LM in meeting regulatory and legal requirements for managing records</a:t>
            </a:r>
            <a:endParaRPr sz="1600">
              <a:solidFill>
                <a:srgbClr val="000000"/>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 Ability to create, search, and manage information</a:t>
            </a:r>
            <a:endParaRPr sz="1600">
              <a:solidFill>
                <a:srgbClr val="000000"/>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rgbClr val="000000"/>
              </a:buClr>
              <a:buSzPts val="1600"/>
              <a:buFont typeface="Times New Roman"/>
              <a:buChar char="●"/>
            </a:pPr>
            <a:r>
              <a:rPr lang="en" sz="1600">
                <a:solidFill>
                  <a:srgbClr val="000000"/>
                </a:solidFill>
                <a:latin typeface="Times New Roman"/>
                <a:ea typeface="Times New Roman"/>
                <a:cs typeface="Times New Roman"/>
                <a:sym typeface="Times New Roman"/>
              </a:rPr>
              <a:t>Used to search information on the sites that would go into the log</a:t>
            </a:r>
            <a:endParaRPr sz="1600">
              <a:solidFill>
                <a:srgbClr val="000000"/>
              </a:solidFill>
              <a:latin typeface="Times New Roman"/>
              <a:ea typeface="Times New Roman"/>
              <a:cs typeface="Times New Roman"/>
              <a:sym typeface="Times New Roman"/>
            </a:endParaRPr>
          </a:p>
        </p:txBody>
      </p:sp>
      <p:sp>
        <p:nvSpPr>
          <p:cNvPr id="132" name="Google Shape;132;p13"/>
          <p:cNvSpPr txBox="1"/>
          <p:nvPr>
            <p:ph idx="1" type="subTitle"/>
          </p:nvPr>
        </p:nvSpPr>
        <p:spPr>
          <a:xfrm>
            <a:off x="-711975" y="0"/>
            <a:ext cx="5958600" cy="1235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2100"/>
              <a:buFont typeface="Arial"/>
              <a:buNone/>
            </a:pPr>
            <a:r>
              <a:rPr lang="en" sz="2400">
                <a:latin typeface="Cambria"/>
                <a:ea typeface="Cambria"/>
                <a:cs typeface="Cambria"/>
                <a:sym typeface="Cambria"/>
              </a:rPr>
              <a:t>Content Manager (CM)</a:t>
            </a:r>
            <a:endParaRPr sz="2400">
              <a:latin typeface="Cambria"/>
              <a:ea typeface="Cambria"/>
              <a:cs typeface="Cambria"/>
              <a:sym typeface="Cambria"/>
            </a:endParaRPr>
          </a:p>
        </p:txBody>
      </p:sp>
      <p:pic>
        <p:nvPicPr>
          <p:cNvPr id="133" name="Google Shape;133;p13"/>
          <p:cNvPicPr preferRelativeResize="0"/>
          <p:nvPr/>
        </p:nvPicPr>
        <p:blipFill rotWithShape="1">
          <a:blip r:embed="rId3">
            <a:alphaModFix/>
          </a:blip>
          <a:srcRect b="0" l="0" r="0" t="0"/>
          <a:stretch/>
        </p:blipFill>
        <p:spPr>
          <a:xfrm>
            <a:off x="935300" y="651488"/>
            <a:ext cx="2227650" cy="1430575"/>
          </a:xfrm>
          <a:prstGeom prst="rect">
            <a:avLst/>
          </a:prstGeom>
          <a:noFill/>
          <a:ln>
            <a:noFill/>
          </a:ln>
        </p:spPr>
      </p:pic>
      <p:sp>
        <p:nvSpPr>
          <p:cNvPr id="134" name="Google Shape;134;p13"/>
          <p:cNvSpPr txBox="1"/>
          <p:nvPr/>
        </p:nvSpPr>
        <p:spPr>
          <a:xfrm>
            <a:off x="5358000" y="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FFFFFF"/>
                </a:solidFill>
                <a:latin typeface="Cambria"/>
                <a:ea typeface="Cambria"/>
                <a:cs typeface="Cambria"/>
                <a:sym typeface="Cambria"/>
              </a:rPr>
              <a:t>SharePoint</a:t>
            </a:r>
            <a:r>
              <a:rPr lang="en" sz="2400">
                <a:solidFill>
                  <a:srgbClr val="FFFFFF"/>
                </a:solidFill>
                <a:latin typeface="Cambria"/>
                <a:ea typeface="Cambria"/>
                <a:cs typeface="Cambria"/>
                <a:sym typeface="Cambria"/>
              </a:rPr>
              <a:t> (CM)</a:t>
            </a:r>
            <a:endParaRPr sz="2400">
              <a:solidFill>
                <a:srgbClr val="FFFFFF"/>
              </a:solidFill>
              <a:latin typeface="Cambria"/>
              <a:ea typeface="Cambria"/>
              <a:cs typeface="Cambria"/>
              <a:sym typeface="Cambria"/>
            </a:endParaRPr>
          </a:p>
        </p:txBody>
      </p:sp>
      <p:sp>
        <p:nvSpPr>
          <p:cNvPr id="135" name="Google Shape;135;p13"/>
          <p:cNvSpPr txBox="1"/>
          <p:nvPr/>
        </p:nvSpPr>
        <p:spPr>
          <a:xfrm>
            <a:off x="4654500" y="2571750"/>
            <a:ext cx="4407000" cy="12807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SzPts val="1600"/>
              <a:buFont typeface="Open Sans"/>
              <a:buChar char="●"/>
            </a:pPr>
            <a:r>
              <a:rPr lang="en" sz="1600">
                <a:latin typeface="Times New Roman"/>
                <a:ea typeface="Times New Roman"/>
                <a:cs typeface="Times New Roman"/>
                <a:sym typeface="Times New Roman"/>
              </a:rPr>
              <a:t>A</a:t>
            </a:r>
            <a:r>
              <a:rPr lang="en" sz="1600">
                <a:latin typeface="Times New Roman"/>
                <a:ea typeface="Times New Roman"/>
                <a:cs typeface="Times New Roman"/>
                <a:sym typeface="Times New Roman"/>
              </a:rPr>
              <a:t> web based collaborative platform that manages content</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Open Sans"/>
              <a:buChar char="●"/>
            </a:pPr>
            <a:r>
              <a:rPr lang="en" sz="1600">
                <a:latin typeface="Times New Roman"/>
                <a:ea typeface="Times New Roman"/>
                <a:cs typeface="Times New Roman"/>
                <a:sym typeface="Times New Roman"/>
              </a:rPr>
              <a:t>Site Logs were uploaded on SharePoint after all site logs were completed</a:t>
            </a:r>
            <a:endParaRPr sz="1100"/>
          </a:p>
        </p:txBody>
      </p:sp>
      <p:pic>
        <p:nvPicPr>
          <p:cNvPr id="136" name="Google Shape;136;p13"/>
          <p:cNvPicPr preferRelativeResize="0"/>
          <p:nvPr/>
        </p:nvPicPr>
        <p:blipFill rotWithShape="1">
          <a:blip r:embed="rId4">
            <a:alphaModFix/>
          </a:blip>
          <a:srcRect b="0" l="0" r="0" t="0"/>
          <a:stretch/>
        </p:blipFill>
        <p:spPr>
          <a:xfrm>
            <a:off x="5744175" y="696162"/>
            <a:ext cx="2227650" cy="134123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Denny, Angelita</dc:creator>
</cp:coreProperties>
</file>